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webp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91" r:id="rId1"/>
  </p:sldMasterIdLst>
  <p:notesMasterIdLst>
    <p:notesMasterId r:id="rId24"/>
  </p:notesMasterIdLst>
  <p:sldIdLst>
    <p:sldId id="256" r:id="rId2"/>
    <p:sldId id="304" r:id="rId3"/>
    <p:sldId id="279" r:id="rId4"/>
    <p:sldId id="299" r:id="rId5"/>
    <p:sldId id="280" r:id="rId6"/>
    <p:sldId id="281" r:id="rId7"/>
    <p:sldId id="275" r:id="rId8"/>
    <p:sldId id="264" r:id="rId9"/>
    <p:sldId id="262" r:id="rId10"/>
    <p:sldId id="263" r:id="rId11"/>
    <p:sldId id="283" r:id="rId12"/>
    <p:sldId id="284" r:id="rId13"/>
    <p:sldId id="285" r:id="rId14"/>
    <p:sldId id="286" r:id="rId15"/>
    <p:sldId id="290" r:id="rId16"/>
    <p:sldId id="302" r:id="rId17"/>
    <p:sldId id="291" r:id="rId18"/>
    <p:sldId id="298" r:id="rId19"/>
    <p:sldId id="294" r:id="rId20"/>
    <p:sldId id="295" r:id="rId21"/>
    <p:sldId id="296" r:id="rId22"/>
    <p:sldId id="303" r:id="rId23"/>
  </p:sldIdLst>
  <p:sldSz cx="12192000" cy="6858000"/>
  <p:notesSz cx="6858000" cy="9144000"/>
  <p:embeddedFontLst>
    <p:embeddedFont>
      <p:font typeface="Bahnschrift" panose="020B0502040204020203" pitchFamily="34" charset="0"/>
      <p:regular r:id="rId25"/>
      <p:bold r:id="rId26"/>
    </p:embeddedFont>
    <p:embeddedFont>
      <p:font typeface="Lato Black" panose="020B0604020202020204" charset="0"/>
      <p:bold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Garamond" panose="02020404030301010803" pitchFamily="18" charset="0"/>
      <p:regular r:id="rId33"/>
      <p:bold r:id="rId34"/>
      <p:italic r:id="rId35"/>
    </p:embeddedFont>
    <p:embeddedFont>
      <p:font typeface="Cambria" panose="02040503050406030204" pitchFamily="18" charset="0"/>
      <p:regular r:id="rId36"/>
      <p:bold r:id="rId37"/>
      <p:italic r:id="rId38"/>
      <p:boldItalic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9" roundtripDataSignature="AMtx7mhnFQsu0qTBRZ+C47HNp0tuHCNko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9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>
    <p:restoredLeft sz="26907" autoAdjust="0"/>
    <p:restoredTop sz="94668" autoAdjust="0"/>
  </p:normalViewPr>
  <p:slideViewPr>
    <p:cSldViewPr snapToGrid="0">
      <p:cViewPr>
        <p:scale>
          <a:sx n="65" d="100"/>
          <a:sy n="65" d="100"/>
        </p:scale>
        <p:origin x="268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li sandeep" userId="2072847a35217f5c" providerId="LiveId" clId="{A850EF41-848E-4A69-8BFF-2F52D28371D9}"/>
    <pc:docChg chg="custSel modSld">
      <pc:chgData name="bali sandeep" userId="2072847a35217f5c" providerId="LiveId" clId="{A850EF41-848E-4A69-8BFF-2F52D28371D9}" dt="2023-05-06T07:01:43.714" v="465" actId="14100"/>
      <pc:docMkLst>
        <pc:docMk/>
      </pc:docMkLst>
      <pc:sldChg chg="modSp mod">
        <pc:chgData name="bali sandeep" userId="2072847a35217f5c" providerId="LiveId" clId="{A850EF41-848E-4A69-8BFF-2F52D28371D9}" dt="2023-05-06T05:33:22.315" v="362" actId="20577"/>
        <pc:sldMkLst>
          <pc:docMk/>
          <pc:sldMk cId="0" sldId="256"/>
        </pc:sldMkLst>
        <pc:spChg chg="mod">
          <ac:chgData name="bali sandeep" userId="2072847a35217f5c" providerId="LiveId" clId="{A850EF41-848E-4A69-8BFF-2F52D28371D9}" dt="2023-05-06T05:33:22.315" v="362" actId="20577"/>
          <ac:spMkLst>
            <pc:docMk/>
            <pc:sldMk cId="0" sldId="256"/>
            <ac:spMk id="4" creationId="{19528372-D921-B24A-4A2E-B73210314E0B}"/>
          </ac:spMkLst>
        </pc:spChg>
      </pc:sldChg>
      <pc:sldChg chg="addSp modSp mod">
        <pc:chgData name="bali sandeep" userId="2072847a35217f5c" providerId="LiveId" clId="{A850EF41-848E-4A69-8BFF-2F52D28371D9}" dt="2023-05-06T07:01:43.714" v="465" actId="14100"/>
        <pc:sldMkLst>
          <pc:docMk/>
          <pc:sldMk cId="440069893" sldId="263"/>
        </pc:sldMkLst>
        <pc:picChg chg="add mod">
          <ac:chgData name="bali sandeep" userId="2072847a35217f5c" providerId="LiveId" clId="{A850EF41-848E-4A69-8BFF-2F52D28371D9}" dt="2023-05-06T07:01:43.714" v="465" actId="14100"/>
          <ac:picMkLst>
            <pc:docMk/>
            <pc:sldMk cId="440069893" sldId="263"/>
            <ac:picMk id="4" creationId="{C2F4ED07-C878-8696-AD89-25857D117127}"/>
          </ac:picMkLst>
        </pc:picChg>
      </pc:sldChg>
      <pc:sldChg chg="addSp modSp mod">
        <pc:chgData name="bali sandeep" userId="2072847a35217f5c" providerId="LiveId" clId="{A850EF41-848E-4A69-8BFF-2F52D28371D9}" dt="2023-05-06T07:01:21.298" v="462" actId="1076"/>
        <pc:sldMkLst>
          <pc:docMk/>
          <pc:sldMk cId="4178344595" sldId="264"/>
        </pc:sldMkLst>
        <pc:picChg chg="add mod">
          <ac:chgData name="bali sandeep" userId="2072847a35217f5c" providerId="LiveId" clId="{A850EF41-848E-4A69-8BFF-2F52D28371D9}" dt="2023-05-06T07:01:21.298" v="462" actId="1076"/>
          <ac:picMkLst>
            <pc:docMk/>
            <pc:sldMk cId="4178344595" sldId="264"/>
            <ac:picMk id="6" creationId="{C683B03A-52D4-641C-4B0B-F1229E15B223}"/>
          </ac:picMkLst>
        </pc:picChg>
      </pc:sldChg>
      <pc:sldChg chg="modSp mod">
        <pc:chgData name="bali sandeep" userId="2072847a35217f5c" providerId="LiveId" clId="{A850EF41-848E-4A69-8BFF-2F52D28371D9}" dt="2023-05-06T05:12:20.735" v="308" actId="20577"/>
        <pc:sldMkLst>
          <pc:docMk/>
          <pc:sldMk cId="0" sldId="283"/>
        </pc:sldMkLst>
        <pc:spChg chg="mod">
          <ac:chgData name="bali sandeep" userId="2072847a35217f5c" providerId="LiveId" clId="{A850EF41-848E-4A69-8BFF-2F52D28371D9}" dt="2023-05-06T05:11:39.314" v="292" actId="1076"/>
          <ac:spMkLst>
            <pc:docMk/>
            <pc:sldMk cId="0" sldId="283"/>
            <ac:spMk id="2" creationId="{00000000-0000-0000-0000-000000000000}"/>
          </ac:spMkLst>
        </pc:spChg>
        <pc:spChg chg="mod">
          <ac:chgData name="bali sandeep" userId="2072847a35217f5c" providerId="LiveId" clId="{A850EF41-848E-4A69-8BFF-2F52D28371D9}" dt="2023-05-06T05:12:20.735" v="308" actId="20577"/>
          <ac:spMkLst>
            <pc:docMk/>
            <pc:sldMk cId="0" sldId="283"/>
            <ac:spMk id="3" creationId="{00000000-0000-0000-0000-000000000000}"/>
          </ac:spMkLst>
        </pc:spChg>
        <pc:picChg chg="mod">
          <ac:chgData name="bali sandeep" userId="2072847a35217f5c" providerId="LiveId" clId="{A850EF41-848E-4A69-8BFF-2F52D28371D9}" dt="2023-05-06T05:11:32.587" v="291" actId="1076"/>
          <ac:picMkLst>
            <pc:docMk/>
            <pc:sldMk cId="0" sldId="283"/>
            <ac:picMk id="4" creationId="{0145FDB9-446F-FF6B-2466-D0080BC30559}"/>
          </ac:picMkLst>
        </pc:picChg>
      </pc:sldChg>
      <pc:sldChg chg="modSp mod">
        <pc:chgData name="bali sandeep" userId="2072847a35217f5c" providerId="LiveId" clId="{A850EF41-848E-4A69-8BFF-2F52D28371D9}" dt="2023-05-06T05:28:49.067" v="327" actId="20577"/>
        <pc:sldMkLst>
          <pc:docMk/>
          <pc:sldMk cId="0" sldId="285"/>
        </pc:sldMkLst>
        <pc:spChg chg="mod">
          <ac:chgData name="bali sandeep" userId="2072847a35217f5c" providerId="LiveId" clId="{A850EF41-848E-4A69-8BFF-2F52D28371D9}" dt="2023-05-06T05:28:49.067" v="327" actId="20577"/>
          <ac:spMkLst>
            <pc:docMk/>
            <pc:sldMk cId="0" sldId="285"/>
            <ac:spMk id="7" creationId="{00000000-0000-0000-0000-000000000000}"/>
          </ac:spMkLst>
        </pc:spChg>
      </pc:sldChg>
      <pc:sldChg chg="modSp mod">
        <pc:chgData name="bali sandeep" userId="2072847a35217f5c" providerId="LiveId" clId="{A850EF41-848E-4A69-8BFF-2F52D28371D9}" dt="2023-05-06T05:30:30.430" v="342" actId="20577"/>
        <pc:sldMkLst>
          <pc:docMk/>
          <pc:sldMk cId="0" sldId="290"/>
        </pc:sldMkLst>
        <pc:spChg chg="mod">
          <ac:chgData name="bali sandeep" userId="2072847a35217f5c" providerId="LiveId" clId="{A850EF41-848E-4A69-8BFF-2F52D28371D9}" dt="2023-05-06T05:30:30.430" v="342" actId="20577"/>
          <ac:spMkLst>
            <pc:docMk/>
            <pc:sldMk cId="0" sldId="290"/>
            <ac:spMk id="10" creationId="{73979002-1FDF-47C2-50E0-F31FE9E9B91D}"/>
          </ac:spMkLst>
        </pc:spChg>
      </pc:sldChg>
      <pc:sldChg chg="modSp mod">
        <pc:chgData name="bali sandeep" userId="2072847a35217f5c" providerId="LiveId" clId="{A850EF41-848E-4A69-8BFF-2F52D28371D9}" dt="2023-05-06T05:44:07.906" v="414" actId="20577"/>
        <pc:sldMkLst>
          <pc:docMk/>
          <pc:sldMk cId="0" sldId="291"/>
        </pc:sldMkLst>
        <pc:spChg chg="mod">
          <ac:chgData name="bali sandeep" userId="2072847a35217f5c" providerId="LiveId" clId="{A850EF41-848E-4A69-8BFF-2F52D28371D9}" dt="2023-05-06T05:44:07.906" v="414" actId="20577"/>
          <ac:spMkLst>
            <pc:docMk/>
            <pc:sldMk cId="0" sldId="291"/>
            <ac:spMk id="6" creationId="{00000000-0000-0000-0000-000000000000}"/>
          </ac:spMkLst>
        </pc:spChg>
      </pc:sldChg>
      <pc:sldChg chg="modSp mod">
        <pc:chgData name="bali sandeep" userId="2072847a35217f5c" providerId="LiveId" clId="{A850EF41-848E-4A69-8BFF-2F52D28371D9}" dt="2023-05-06T06:21:24.525" v="458" actId="5793"/>
        <pc:sldMkLst>
          <pc:docMk/>
          <pc:sldMk cId="0" sldId="295"/>
        </pc:sldMkLst>
        <pc:spChg chg="mod">
          <ac:chgData name="bali sandeep" userId="2072847a35217f5c" providerId="LiveId" clId="{A850EF41-848E-4A69-8BFF-2F52D28371D9}" dt="2023-05-06T06:21:24.525" v="458" actId="5793"/>
          <ac:spMkLst>
            <pc:docMk/>
            <pc:sldMk cId="0" sldId="295"/>
            <ac:spMk id="3" creationId="{00000000-0000-0000-0000-000000000000}"/>
          </ac:spMkLst>
        </pc:spChg>
      </pc:sldChg>
      <pc:sldChg chg="modSp mod">
        <pc:chgData name="bali sandeep" userId="2072847a35217f5c" providerId="LiveId" clId="{A850EF41-848E-4A69-8BFF-2F52D28371D9}" dt="2023-05-06T05:54:03.919" v="456" actId="20577"/>
        <pc:sldMkLst>
          <pc:docMk/>
          <pc:sldMk cId="2805225727" sldId="298"/>
        </pc:sldMkLst>
        <pc:spChg chg="mod">
          <ac:chgData name="bali sandeep" userId="2072847a35217f5c" providerId="LiveId" clId="{A850EF41-848E-4A69-8BFF-2F52D28371D9}" dt="2023-05-06T05:54:03.919" v="456" actId="20577"/>
          <ac:spMkLst>
            <pc:docMk/>
            <pc:sldMk cId="2805225727" sldId="298"/>
            <ac:spMk id="9" creationId="{12E44BDD-921F-DFFE-81C0-02F486B7497D}"/>
          </ac:spMkLst>
        </pc:spChg>
      </pc:sldChg>
      <pc:sldChg chg="modSp mod">
        <pc:chgData name="bali sandeep" userId="2072847a35217f5c" providerId="LiveId" clId="{A850EF41-848E-4A69-8BFF-2F52D28371D9}" dt="2023-05-06T05:43:41.849" v="398" actId="20577"/>
        <pc:sldMkLst>
          <pc:docMk/>
          <pc:sldMk cId="3768971203" sldId="302"/>
        </pc:sldMkLst>
        <pc:spChg chg="mod">
          <ac:chgData name="bali sandeep" userId="2072847a35217f5c" providerId="LiveId" clId="{A850EF41-848E-4A69-8BFF-2F52D28371D9}" dt="2023-05-06T05:43:41.849" v="398" actId="20577"/>
          <ac:spMkLst>
            <pc:docMk/>
            <pc:sldMk cId="3768971203" sldId="302"/>
            <ac:spMk id="6" creationId="{1A849F18-93DA-1050-61A1-5F39A584C58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dirty="0"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5675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pPr marL="0" marR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en-IN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5742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304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71085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929877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93467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719261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47383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88638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66502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2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840370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845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5020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582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53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25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681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121325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4885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implilearn.com/top-python-libraries-for-data-science-article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eb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5910" y="668594"/>
            <a:ext cx="10510684" cy="54569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9" name="Google Shape;99;p1"/>
          <p:cNvSpPr txBox="1"/>
          <p:nvPr/>
        </p:nvSpPr>
        <p:spPr>
          <a:xfrm>
            <a:off x="2617552" y="3566753"/>
            <a:ext cx="7246189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en-IN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</a:t>
            </a:r>
            <a:r>
              <a:rPr lang="en-US" sz="32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TOP 500 FORTUNE COMPANIES. </a:t>
            </a:r>
            <a:endParaRPr lang="en-IN" sz="32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dirty="0">
              <a:solidFill>
                <a:schemeClr val="bg1"/>
              </a:solidFill>
              <a:highlight>
                <a:srgbClr val="FF00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86EB8E-72A9-3C48-BA46-FF02C616A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468" y="5008716"/>
            <a:ext cx="923646" cy="80931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528372-D921-B24A-4A2E-B73210314E0B}"/>
              </a:ext>
            </a:extLst>
          </p:cNvPr>
          <p:cNvSpPr txBox="1"/>
          <p:nvPr/>
        </p:nvSpPr>
        <p:spPr>
          <a:xfrm>
            <a:off x="825910" y="5109834"/>
            <a:ext cx="62075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</a:rPr>
              <a:t>TEAM MEMBERS:</a:t>
            </a:r>
          </a:p>
          <a:p>
            <a:r>
              <a:rPr lang="en-IN" sz="2000" b="1" dirty="0">
                <a:latin typeface="Bahnschrift" pitchFamily="34" charset="0"/>
              </a:rPr>
              <a:t> </a:t>
            </a:r>
            <a:r>
              <a:rPr lang="en-IN" sz="2000" b="1" dirty="0" smtClean="0">
                <a:latin typeface="Bahnschrift" pitchFamily="34" charset="0"/>
              </a:rPr>
              <a:t>M. SPANDANA DEVI</a:t>
            </a:r>
            <a:endParaRPr lang="en-IN" sz="2000" b="1" dirty="0">
              <a:latin typeface="Bahnschrift" pitchFamily="34" charset="0"/>
            </a:endParaRPr>
          </a:p>
          <a:p>
            <a:r>
              <a:rPr lang="en-IN" sz="2000" b="1" dirty="0">
                <a:latin typeface="Bahnschrift" pitchFamily="34" charset="0"/>
              </a:rPr>
              <a:t> </a:t>
            </a:r>
            <a:r>
              <a:rPr lang="en-AU" sz="2000" b="1" dirty="0" smtClean="0">
                <a:solidFill>
                  <a:schemeClr val="tx2">
                    <a:lumMod val="10000"/>
                  </a:schemeClr>
                </a:solidFill>
                <a:latin typeface="Bahnschrift" pitchFamily="34" charset="0"/>
                <a:cs typeface="Arabic Typesetting" panose="03020402040406030203" pitchFamily="66" charset="-78"/>
              </a:rPr>
              <a:t>K. SREEVANI KEMPEGOWDA</a:t>
            </a:r>
            <a:endParaRPr lang="en-IN" sz="2000" b="1" dirty="0">
              <a:latin typeface="Bahnschrift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004B95-168A-C7CE-C394-0F4C135EB467}"/>
              </a:ext>
            </a:extLst>
          </p:cNvPr>
          <p:cNvSpPr txBox="1"/>
          <p:nvPr/>
        </p:nvSpPr>
        <p:spPr>
          <a:xfrm>
            <a:off x="260192" y="-32565"/>
            <a:ext cx="10270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FINAL DATA AFTER CLEANING:</a:t>
            </a:r>
            <a:endParaRPr lang="en-IN" sz="32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B644F-5186-2F7D-D9BB-89AED4B2F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473" y="938902"/>
            <a:ext cx="10060485" cy="518852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F4ED07-C878-8696-AD89-25857D117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7" y="669616"/>
            <a:ext cx="11031793" cy="56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0698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13680" y="715632"/>
            <a:ext cx="49998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charset="0"/>
                <a:ea typeface="Lato Black" charset="0"/>
                <a:cs typeface="Lato Black" charset="0"/>
              </a:rPr>
              <a:t>DATA VISUALIZATION:</a:t>
            </a: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207046" y="1916317"/>
            <a:ext cx="41688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dirty="0"/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It is a graphical representation for analyzing complex data, identifying  patterns and extracting valuable insights</a:t>
            </a:r>
          </a:p>
        </p:txBody>
      </p:sp>
      <p:pic>
        <p:nvPicPr>
          <p:cNvPr id="4" name="Picture 2" descr="Complete Data Visualization in Pandas | Data Visualization Python | Crash  Course | KGP Talkie - YouTube">
            <a:extLst>
              <a:ext uri="{FF2B5EF4-FFF2-40B4-BE49-F238E27FC236}">
                <a16:creationId xmlns:a16="http://schemas.microsoft.com/office/drawing/2014/main" id="{0145FDB9-446F-FF6B-2466-D0080BC30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06" y="1536693"/>
            <a:ext cx="6209180" cy="413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99510" y="847478"/>
            <a:ext cx="83058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charset="0"/>
                <a:ea typeface="Lato Black" charset="0"/>
                <a:cs typeface="Lato Black" charset="0"/>
              </a:rPr>
              <a:t>EDA  </a:t>
            </a:r>
            <a:r>
              <a:rPr lang="en-US" sz="36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charset="0"/>
                <a:ea typeface="Lato Black" charset="0"/>
                <a:cs typeface="Lato Black" charset="0"/>
              </a:rPr>
              <a:t>and SEABORN:</a:t>
            </a:r>
            <a:r>
              <a:rPr 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charset="0"/>
                <a:ea typeface="Lato Black" charset="0"/>
                <a:cs typeface="Lato Black" charset="0"/>
              </a:rPr>
              <a:t/>
            </a:r>
            <a:br>
              <a:rPr lang="en-US" sz="2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charset="0"/>
                <a:ea typeface="Lato Black" charset="0"/>
                <a:cs typeface="Lato Black" charset="0"/>
              </a:rPr>
            </a:br>
            <a:endParaRPr lang="en-US" sz="2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88000" y="2018071"/>
            <a:ext cx="9699625" cy="34778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Matplotlib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Seaborn</a:t>
            </a:r>
            <a:r>
              <a:rPr lang="en-US" sz="2000" dirty="0"/>
              <a:t> are </a:t>
            </a:r>
            <a:r>
              <a:rPr lang="en-US" sz="2000" dirty="0">
                <a:hlinkClick r:id="rId2" tooltip="python libraries"/>
              </a:rPr>
              <a:t>python libraries</a:t>
            </a:r>
            <a:r>
              <a:rPr lang="en-US" sz="2000" dirty="0"/>
              <a:t> that are used for data visualization.  They have inbuilt modules for plotting different graphs</a:t>
            </a:r>
          </a:p>
          <a:p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We perform the data visualization in 3 ways:</a:t>
            </a:r>
          </a:p>
          <a:p>
            <a:endParaRPr lang="en-US" sz="2000" dirty="0"/>
          </a:p>
          <a:p>
            <a:pPr>
              <a:buFont typeface="Wingdings" pitchFamily="2" charset="2"/>
              <a:buChar char="v"/>
            </a:pPr>
            <a:r>
              <a:rPr lang="en-US" sz="2400" dirty="0"/>
              <a:t> 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UNI-VARIATE ANALYSIS</a:t>
            </a:r>
          </a:p>
          <a:p>
            <a:endParaRPr lang="en-US" sz="2400" dirty="0"/>
          </a:p>
          <a:p>
            <a:pPr>
              <a:buFont typeface="Wingdings" pitchFamily="2" charset="2"/>
              <a:buChar char="v"/>
            </a:pPr>
            <a:r>
              <a:rPr lang="en-US" sz="2400" dirty="0"/>
              <a:t>  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BI-VARIATE ANALYSIS</a:t>
            </a:r>
          </a:p>
          <a:p>
            <a:endParaRPr lang="en-US" sz="2400" dirty="0"/>
          </a:p>
          <a:p>
            <a:pPr>
              <a:buFont typeface="Wingdings" pitchFamily="2" charset="2"/>
              <a:buChar char="v"/>
            </a:pPr>
            <a:r>
              <a:rPr lang="en-US" sz="2400" dirty="0"/>
              <a:t>   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MULTI-VARIATE ANALYSIS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6295" y="617637"/>
            <a:ext cx="41769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Lato Black" charset="0"/>
                <a:cs typeface="Lato Black" charset="0"/>
              </a:rPr>
              <a:t>		</a:t>
            </a:r>
            <a:r>
              <a:rPr lang="en-US" sz="32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Lato Black" charset="0"/>
                <a:cs typeface="Lato Black" charset="0"/>
              </a:rPr>
              <a:t>ANALYSIS ON </a:t>
            </a:r>
            <a:r>
              <a:rPr lang="en-US" sz="32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Lato Black" charset="0"/>
                <a:cs typeface="Lato Black" charset="0"/>
              </a:rPr>
              <a:t>: </a:t>
            </a:r>
            <a:endParaRPr lang="en-US" sz="32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6866" name="AutoShape 2" descr="data:image/png;base64,iVBORw0KGgoAAAANSUhEUgAAAYUAAAEHCAYAAABBW1qbAAAAOXRFWHRTb2Z0d2FyZQBNYXRwbG90bGliIHZlcnNpb24zLjUuMSwgaHR0cHM6Ly9tYXRwbG90bGliLm9yZy/YYfK9AAAACXBIWXMAAAsTAAALEwEAmpwYAAAtbklEQVR4nO3dd3xcd5nv8c8zGvXeLUuy5F5jxyWOk5AQCE4nhSSQkMoGchcWLpCFhUB2yV4WNtwLWdh7gWDYkATYhPRC4iTGaaTYce+9qRerWr3Mc/+YsRCObI1kzZwzo+f9es1rZs6cmfP1kTyPTnt+oqoYY4wxAB6nAxhjjHEPKwrGGGMGWFEwxhgzwIqCMcaYAVYUjDHGDPA6HeB05OTkaGlpqdMxjDEmomzYsOGoquYO9VpEF4XS0lLWr1/vdAxjjIkoInLkZK/Z7iNjjDEDrCgYY4wZYEXBGGPMACsKxhhjBlhRMMYYM8CKgjHGmAEhKwoi8pCI1InI9kHT/o+I7BaRrSLyrIhkDHrtHhHZLyJ7ROSSUOUyxhhzcqHcUngYuPSEaauAeao6H9gL3AMgInOAG4G5gff8QkRiQpjNGGPMEEJWFFT1baDxhGmvqWpf4OkaoCjw+GrgcVXtVtVDwH5gaaiyGWOMGZqTxxT+DlgZeFwIlA96rSIw7UNE5C4RWS8i6+vr60MccXwrnlSCiIzqVjypxOn4xphRcKTNhYh8F+gD/nB80hCzDTkknKquAFYALFmyxIaNC6GK8jIeeG3PqN5798UzxziNMSYcwl4UROR24ErgIv3rWKAVQPGg2YqAqnBnM8aY8S6su49E5FLgW8BVqtox6KUXgBtFJF5EJgPTgQ/Cmc0YY0wItxRE5DHgQiBHRCqA7+E/2ygeWCUiAGtU9e9VdYeIPAHsxL9b6R9UtT9U2YwxxgwtZEVBVW8aYvJ/nWL+HwA/CFUeY4wxw7Mrmo0xxgywomCMMWaAFQVjjDEDrCgYY4wZYEXBGGPMACsKxhhjBlhRMMYYM8CKgjHGmAFWFIwxxgywomCMMWaAFQVjjDEDrCgYY4wZYEXBGGPMACsKxhhjBlhRMMYYM8CKgjHGmAFWFIwxxgywomBQVVo6eilr6KC33+d0HGOMg0I2HKdxv+qWTh5+9zDPba6ktrUbAK9HWDYlmzvPn+xwOmOME6wojEM+n/LQu4d4YNVeevp8XDgzjy+cn0VaQiwHjrbx3KZKPvfbdWRf+Y/09PmI89oGpTHjhRWFcaa9u49vPLmFldtr+PisPO775FwmZSf9zTzfuHgmv3jjAA/4+nl6YwWfWlRIvDfGocTGmHCyohAhiieVUFFeNqr3xnhj6e/rRWITyLvhX4kvnEXTmw/z2x89y29P8b7EKUuI+fR9PL+5imsXFhIbY1sMxkQ7KwoRoqK8jAde2zOq99598Uz+98pdPLe5iqqWTi6bO4Hpy+8H7h/2fZfOncDL22t4e289F83OH9XyjTGRw/70GydW766jsrmTi+fkMz0/Nej3Tc9PZXFJJturWtlXeyyECY0xbmBFYRxIW/opdtcc45wp2cyakDbi958zJZv8tHje2FNPV29/CBIaY9wiZEVBRB4SkToR2T5oWpaIrBKRfYH7zEGv3SMi+0Vkj4hcEqpc401NSxcZF9zGtNwUzirNHP4NQ4jxCBfNyqert5/3DzaMcUJjjJuEckvhYeDSE6Z9G1itqtOB1YHniMgc4EZgbuA9vxARO93lNPX0+Vi5vZr+tgY+MTsPERn1Z+WmxjO/KJ1tFS3UH+sew5TGGDcJWVFQ1beBxhMmXw08Enj8CHDNoOmPq2q3qh4C9gNLQ5VtvHjvwFFau/o4+uJPiI89/Rq7bEo2sV4Paw/Z1oIx0SrcxxTyVbUaIHCfF5heCJQPmq8iMO1DROQuEVkvIuvr6+tDGjaSVTV3sqWihTOLMuiu3Dkmn5kQG8Oi4gwO1LdT29o1Jp9pjHEXtxxoHmq/hg41o6quUNUlqrokNzc3xLEik8+nvL67jtQEL+dMzR7Tzz5zUgbxXg9rD524EWiMiQbhLgq1IlIAELivC0yvAIoHzVcEVIU5W9TYVtlCQ3sPF0zPHfMWFfHeGM4szuDQ0XYa23vG9LONMc4Ld1F4Abg98Ph24PlB028UkXgRmQxMBz4Ic7ao0Bk4Q6g4K5GpuckhWcb8onRiPMKm8qaQfL4xxjmhPCX1MeB9YKaIVIjInfgvoV0uIvuA5YHnqOoO4AlgJ/AK8A+qaifEj8LGI0109/m4YHruaZ1tdCpJcV5mT0hlV/UxOnvsx2RMNAlZmwtVvekkL110kvl/APwgVHnGg/buPjaXNzMjP4WclPiQLuvM4gy2V7WyvaqFs0qzQrosY0z4uOVAsxkDG4400e9Tlk0Z24PLQ8lOiacwI5EdVa2oDnlOgDEmAllRiBJtXX1srWxhVkEqmUlxYVnmGYXptHT2UtbYEZblGWNCz4pClFh3uBFV5ezJod9KOG5qXjIJsR62V7aGbZnGmNCyohAFjnX1sr2qhTkT00hPjA3bcr0eD7ML0jh4tI1Oa5RnTFSwohAFtpS3oMBZJeE/4Dt7Qho+xdpqGxMlrChEuJ4+H9uqWpiWm0JaGLcSjstJiSM7OY7dNVYUjIkGVhQi3K7qVnr6fCyclOHI8kWEmRNSqW7poqWz15EMxpixY0Uhgqkqm8qbmZCWQEF6omM5Zk7wj+S2x7YWjIl4VhQi2KGj7bR09jq2lXBcWkIshRmJ7K6xaxaMiXRWFCLYpvJmUuK9TM1NcToKsyak0tTRS50NwGNMRLOiEKGOtnVT0dTJgmJ/czqnTctLIUbEDjgbE+GsKESo7ZUtxHiEuRPTnY4C+AfgKc1JYm/tMXy2C8mYiGVFIQL19fvYXXOMqbnJJI7BMJtjZWZ+Kh09/VQ1dzodxRgzSlYUItCB+na6+3yu2Uo4riQ7Ga9H2F/X5nQUY8woWVGIQDuqWkhL8FKc6dxpqEOJ83ooyU4KFAXnj3MYY0bOikKEaenspbypkzkFaSEbROd0TM9Lpb2nn/jCWU5HMcaMghWFCLOzyt+RdPbENIeTDK00J4kYj5A08zynoxhjRsGKQgTxqbKzupWSrCTSEsLf5ygY8d4YSrKSSJp5Hj6fnYVkTKSxohBByhs7aOvuY65LtxKOm5aXgjctly0VzU5HMcaMkBWFCLK75hhxXg+Tc5OdjnJKU3KS0f5eVm6vcTqKMWaErChECPHGcaC+jWm5KXg97v6xxcfG0Hl4My9vq7ZeSMZEGHd/u5gBiVPPordfBzqSul3HnnepaOq0oTqNiTBWFCJE8uyPkhQXQ5HLrk04mc59a/B6hJe3VzsdxRgzAlYUIkBrVy+JU5cwIy8VjwuvTRiKr6uNc6Zms9J2IRkTUawoRIBXt9cg3riI2XV03OVnFHC4oYNd1dY51ZhIYUUhArywpYrepmry0+KdjjIiF8/JxyPw8jbbhWRMpHCkKIjI10Vkh4hsF5HHRCRBRLJEZJWI7AvcZzqRzW3qj3Xz7v6jdOx625VtLU4lOyWeZVOyeXm77UIyJlKEvSiISCHwP4ElqjoPiAFuBL4NrFbV6cDqwPNxb+X2anwK7bvedjrKqFx2RgEH69vZW2udU42JBE7tPvICiSLiBZKAKuBq4JHA648A1zgTzV1Wbqtham4yvUePOB1lVC6Zm4/YLiRjIkbYi4KqVgI/BsqAaqBFVV8D8lW1OjBPNZA31PtF5C4RWS8i6+vr68MV2xGN7T2sPdTAZfMKnI4yanmpCZxVmsVKOzXVmIjgxO6jTPxbBZOBiUCyiNwS7PtVdYWqLlHVJbm5uaGK6QqrdtbgU7h03gSno5yWK84oYG9tG/vr7CwkY9zOid1HnwAOqWq9qvYCzwDnArUiUgAQuK9zIJurrNxeQ1Fmousb4A3neFF7eZv1QjLG7ZwoCmXAMhFJEv/pNBcBu4AXgNsD89wOPO9ANtdo7erl3f1HuWzehIg76+hE+WkJLCnJtOMKxkQAJ44prAWeAjYC2wIZVgD3A8tFZB+wPPB83Hp9Vx29/cqlEXw8YbDLzihgd80xDtbbWUjGuJkjZx+p6vdUdZaqzlPVW1W1W1UbVPUiVZ0euG90IptbrNzuv1htYXGG01HGxGWBXUjWTtsYd7Mrml2oo6ePt/bWc8ncCXg8kb3r6LiJGYksLsnkhc1VTkcxxpyCFQUXemtPPV29vog/6+hEV585kT21x9hdY+20jXErKwoutGpnLRlJsSwtzXI6ypi64owCYjzCc5tsa8EYt7Ki4DJ9/T5e31PHx2fl4Y2Jrh9Pdko850/P4cUtVfh81gvJGDeKrm+dKLDhSBPNHb0sn53vdJSQuObMQiqbO9lQ1uR0FGPMEKwouMyqnbXExXg4f0Z0Xq29fE4+ibExPLep0ukoxpghWFFwEVVl1a5azp2WTUq81+k4IZEc72X5nHxe2lZNT5/P6TjGmBNYUXCRA/VtHGno4BNRuuvouKvPnEhzRy9/2RfdDQ2NiURWFMKseFIJIjLkbfFVnwPgjosXf+i1aHLBjFwyk2J5xnYhGeM60bmPwsUqyst44LU9Q772xPpy+n3KV59+70Ov3X3xzFBHC5vYGA/XLizid2sO09DWTXZKZA0zakw0sy0Fl2jv7qO6pYspOclORwmLz55dTG+/8tSGCqejGGMGCaooiMh5wUwzo3e4oR2AKbkpDicJj2l5qSwtzeKxD8ps/GZjXCTYLYX/G+Q0M0oH69tJTfCSkxLndJSwuensYg43dPD+gQanoxhjAk55TEFEzsE/AE6uiNw96KU0ICaUwcaTvn4fZY0dzJ2YFnUHlU/lsnkF3PfCTv77gzLOnZbjdBxjDMNvKcQBKfiLR+qgWytwfWijjR9lTR30+ZTJ4+R4wnEJsTFct6iIV3fU0NDW7XQcYwzDbCmo6lvAWyLysKoeCVOmcedgfTtxMR6KMpOcjhJ2nz27mIfePcRTGyr4Hx+d6nQcY8a9YI8pxIvIChF5TUReP34LabJxQlU5dLSd0uwkYqJk7ISRmJaXytLJWfxuzRH6+u0KZ2OcFmxReBLYBNwLfHPQzZym2tZuOnr6mZw7vnYdDfb5j0ymoqnTRmUzxgWCvXitT1V/GdIk49TBo22IQGn2+C0Kn5idz5ScZFa8fZAr5xeMq4PtxrhNsFsKL4rIl0SkQESyjt9CmmycOFjfTmFGIgmx4/dkLo9H+Pz5U9hW2cJ7dnqqMY4Ktijcjn930XvAhsBtfahCjRctnb00tPeMm6uYT+VTiwqZkJbAT/+81y5mM8ZBQe0+UtXJoQ4yHh2sbwOi9Cpm8Yx4N1DKwiuoufiLvLu/gY9Mt+sWjHFCUEVBRG4barqqPjq2ccaXg/XtZCfHkZ4Y63SUsae+kzb+O5k+n4+fPb+GH7+2h/OmZduxBWMcEOzuo7MG3c4H7gOuClGmcaGzt5/K5k6mRuNWwih5PR6a3/kDm8ubeXFrtdNxjBmXgioKqvqVQbcvAAvxX+1sRunw0XYUmDKOT0UdSvv215lTkMaPVu6mq7ff6TjGjDujbZ3dAUwf7UJFJENEnhKR3SKyS0TOCZzRtEpE9gXuM0f7+ZHgQH0bKfFe8lJtLIG/oT7uvXI2lc2d/PyN/U6nMWbcCbZ19osi8kLg9hKwB3j+NJb7M+AVVZ0FLAB2Ad8GVqvqdGB14HlU6uv3caShgym5ybbffAjnTs3hUwsL+eWbB9hd0+p0HGPGlWAvXvvxoMd9wBFVHdXoKCKSBlwA3AGgqj1Aj4hcDVwYmO0R4E3gW6NZhtuVNfob4NmpqCd375VzeHNvPd98citPf/Fc4rw2HpQx4RDsMYW3gN34O6RmAj2nscwpQD3wWxHZJCK/EZFkIF9VqwPLqwbyhnqziNwlIutFZH19fWQO/H6gvp047/hsgBesrOQ4fnjtPLZVtvB/Xt3tdBxjxo1gdx99GvgAuAH4NLBWREbbOtsLLAJ+qaoLgXZGsKtIVVeo6hJVXZKbmzvKCA4SD4eOtjM5O3lcNsAbiUvnFXDrshJ+/ZdDvLrD+iIZEw7BbpN/FzhLVW9X1duApcA/j3KZFUCFqq4NPH8Kf5GoFZECgMB93Sg/39XiJ86is7ffzjoK0nevmM2C4gy+9vhmtlY0Ox3HmKgXbFHwqOrgL+mGEbz3b6hqDVAuIjMDky4CdgIv4G+nQeD+dA5ku1bijGXEiFCSbbuOgpEQG8NvbltCVnIcf/fwOvbWHnM6kjFRLdgv9ldE5FURuUNE7gBeAl4+jeV+BfiDiGwFzgR+CNwPLBeRfcDywPOooqokTV9GUVYi8d7x2wBvpHJT43n0zqV4RLhpxRp2VtkZScaEyimLgohME5HzVPWbwK+A+fhPIX0fWDHaharq5sBxgfmqeo2qNqlqg6pepKrTA/eNo/18t9pX10Zs5kSm5thVzCM1NTeFx+5aRmyMhxsefI8/76x1OpIxUWm4LYWfAscAVPUZVb1bVb+Ofyvhp6GNFn1eCxwsteMJozM1N4Xnv3weU3JT+Pyj6/nhy7vo7rOrno0ZS8Ndp1CqqltPnKiq60WkNDSRoteqnbV0V+0mOX7UF4NHvyC6q4o3jsyP3ckKruDnz75N459/RW/Fdvr7eke1yKLiSZSX2RDkxsDwRSHhFK8ljmWQaFfd0smWihY69q0FPul0HPcaQXfVww3tvLknltjPfJ+Ove/zpTtuGlXH2bsvnjn8TMaME8PtPlonIl84caKI3Il/oB0TpJXb/LuOOva863CS6FGancwtyyZx7tRsEkoX8uj7h3lrTz0dPX1ORzMmYg23pfA14FkRuZm/FoEl+DukXhvCXFHnpW3VzC5I40hTldNRoorX4+Gs0iyeuPsKLv3Bc2ypbGZHdQuLJ2WycFKmtccwZoROWRRUtRY4V0Q+BswLTH5JVV8PebIoUtXcyYYjTXzj4hm84nSYKNXf1shFs/NZOCmT9w4cZc2hRrZWtrB0chbzJqbb1ePGBCnY4TjfAN4IcZaotXK7f9fR5WcU8BWHs0S7rOQ4rpw/keqWTt7d38Cbe+rZVtnCJXMmkGttyo0Zlm1bh8FLW6uYXZAWnWMxu1RBeiLXLSrkyvkFdPb08/i6Mj443IjPp05HM8bVrCiEWFVzJxvLmrlyfoHTUcYdEWFqbgq3LCthWm4K7x9o4OlNFXYg2phTsKIQYi9v8481fPkZVhSckhgbw2VnFHDJnHzqWrt57INyGtq6nY5ljCtZUQixl7ZVM6cgjck2oI7jZhWkccPiInyqPLWxgrrWLqcjGeM6VhRCqLK5k01lzVxhu45cIy8tgRsWFxEb4+HpTZVUNXc6HckYV7GiEELPbaoEsOMJLpORFMf1i4tIio3huc2VxBfOcjqSMa5hRSFEVJVnN1VyVmkmJdm268ht0hJiuX5xEclxXnKv+x7762ycBmPAikLIbKtsYX9dG9cuLHI6ijmJ5Hgv1ywshP4+bn9oHbV2jMEYKwqh8szGSuK8Hq6ws45cLT0xlrqn7qO5o4fbH/qA1q7RdVo1JlpYUQiB3n4fL2ypYvnsfNKTRt6104RXT+0BHrx1Mfvr2vj645vtAjczrllRCIG39tTT2N7DtQsLnY5ignT+9Fz++co5rN5dx09X73M6jjGOsaIQAs9uqiQrOY6Pzsx1OooZgdvOKeH6xUX85+p9vBoYJc+Y8caKwhhr6ehl1a5arlowkdgYW72RRET4t2vmsaAonbv/uNnOSDLjkn1rjbHnt1TS0+fjukV21lEkSoiN4cFbF5MYF8Ndj26wA89m3LGiMIZUld+vOcL8onTOKEp3Oo4ZpYL0RH5x82LKGjv4mh14NuOMFYUxtP5IE3tr27j57ElORzGnaenkLP7lk3N4fXcdP/3zXqfjGBM2VhTG0O/XHCE1wcsnF0x0OooZA7cuK+GGxUX85+v77cCzGTesKIyRhrZuVm6r4bpFRSTFBTWgnXE5EeH7duDZjDNWFMbIkxsq6On32a6jKGMHns1441hREJEYEdkkIn8KPM8SkVUisi9wn+lUtpHy+ZT/XlvG2ZOzmJ6f6nQcM8YK0hP5+WcXUdbYYVc8m6jn5JbCV4Fdg55/G1itqtOB1YHnEeGtffWUNXZw87ISp6OYEDl7SvbAFc8/WbXH6TjGhIwjRUFEioArgN8Mmnw18Ejg8SPANWGONWor3jrIhLQELp07wekoJoRuO6eEm5YW8/M3DvDEunKn4xgTEk5tKfwU+CfAN2havqpWAwTu84Z6o4jcJSLrRWR9fX39aYUonlSCiIz4Vjzpr1sEW8qbef9gA3d+ZDJxXjtEE81EhP919TzOn57Dd57dRvHSS0b1+3Pi75AxbhL202RE5EqgTlU3iMiFI32/qq4AVgAsWbLktHbuVpSX8cBrI98VcPfFMwcer3j7IKkJXm5cWnw6UUyEiI3x8IubF3HDg++z87w7+c49PyYnJX7EnzP4d8gYN3HiT9vzgKtE5DDwOPBxEfk9UCsiBQCB+zoHso3I4aPtrNxezS3LSkhNsBbZ40VqQiy//dxZ+Ho6eXZTJU0dPU5HMmbMhL0oqOo9qlqkqqXAjcDrqnoL8AJwe2C224Hnw51tpH7zzkG8Hg+fO7fU6SgmzArSE6n9472o+gdUaum0U1VNdHDTTvD7geUisg9YHnjuWkfbunlyfQXXLiwkLy3B6TjGAX0N/p9/b7+PZzZWcMyuYTBRwNGioKpvquqVgccNqnqRqk4P3Dc6mW04v/nLIXr6fXzhgilORzEOyk2N55qFhXT1+njathhMFHDTlkLE8CRn8PB7h7hqwUSm5aU4Hcc4bEJaAtcuLKSrt58nN5TT0NbtdCRjRs2KwiikL7uB3n7la5+Y4XQU4xIT0hO4fnERKDy1oYKa1i6nIxkzKlYURuhYVy+pZ17O9YuKmJyT7HQc4yI5KfHcsKSYOK+HpzdUcKC+zelIxoyYFYUR+uBwIwh85aJpTkcxLpSeGMunlxSTnRLHn7ZWs7GsCVXrlWQihxWFEWjp7GVnVSvHNr9KUWaS03GMSyXHe7luURHT8lL4y76jvLGn3promYhhRWEE3t1/FI8IrWuecDqKcbnYGA+Xz5vAkpJMtlW28MKWKrr7+p2OZcywrCgEqbyxg311bSwpzaS/zdVnyxqXEBHOm5bDRbPzKG/q4MkNFTYeg3E9KwpB8PmUt/bWk5bgZfGkiBnmwbjEvInpXH1mIce6+vjjunJq7cwk42JWFIKwtbKFhvYeLpiRizfGA+IZdXdM40Kj/HmOxKSsJD69uAivR3hqQwWJ088J0T/GmNNjgwkPo6Onj/cPNjApK4kpx09BVd+ouquCdcd0pVH+PEf6s8xOieczZxXz4pZqeq+9hxVvH+AL50+xPxaMq9iWwjDeO9BAX7+Pj87Itf+85rQlxXm5blEhHXve5Ycv7+a7z22nt983/BuNCRMrCqdQ29rFjqpWFhRnkJUc53QcEyW8MR6OPv+/+dKFU/nvtWV88fcb6Oq1M5OMO1hROAlV5c099STFxXD25Cyn45ioo/zTpbP4/tVz+fOuOj7323W0dfc5HcoYKwons7vmGDWtXZw3LYd4b4zTcUyUuvWcUv7jMwv44HAjN/96DU3tNmCPcZYVhSF09/Xzzv6jTEhLYPaEVKfjmCh37cIiHrxlMbtqjnHzb9bSbCO5GQdZURjCB4ca6ejp56Mz7eCyCY/lc/JZceti9te1cct/raWlwy5yM86wonCCxvYeNpc3M3diGhNsRDUTRhfOzONXty5mT80xbntorQ3YYxxhRWEQVf+Vy94YD+dOzXY6jhmHPjYrj1/evJid1a184ZH1dlaSCTsrCoMcPNpOWWMHyyZnkRRn1/UZZ3xiTj4PfPpM1h1p5KuPb6LfOqyaMLKiENDX7+PtvfVkJ8cxvyjD6ThmnPvkgol878o5vLqjlnuf225jMpiwsT+HAzaWNdPa1cenFhYS47GDy8Z5d5w3mbpj3fzizQPkpcbz9eU2/KsJPdtSAFq7ell3uJFpeSkUZ9ngOSYMgmzC963LZtO2dRU/W72P1IWX442NG3UzxuJJJU7/q00EsC0F4J19RwE4f1qOw0nMuDGCJnw+n/Li1irkkn+gtrWeHzz4h1Et0poxmmCM+y2FgcFzSjJJS4x1Oo4xH+LxCJefUUBuajw5V/0TR9u6nY5kotj4Lgri+evgOSU2eI5xr9gYD5+cPxFfTycvbqmio8f6JJnQCHtREJFiEXlDRHaJyA4R+WpgepaIrBKRfYH7kH9Lpy68nIb2Hs6fHhg8xxgXS0nwUv/M92nv6edPW6vp81nLbTP2nPgm7AP+UVVnA8uAfxCROcC3gdWqOh1YHXgeMg1t3aSffwvFWYlMzU0O5aKMGTM9Nfu5ZE4+1S1dvL6rzk5VNWMu7EVBVatVdWPg8TFgF1AIXA08EpjtEeCaUOb48Wt78MQmcOGMPOtvZCLK9PxUlk3JYlfNMdYfaXI6jokyju4zEZFSYCGwFshX1WrwFw4g7yTvuUtE1ovI+vr6+lEtd1tFC4+vK+fYxj/Z4DkmIi0tzWJGfgrvHWhgf12b03FMFHGsKIhICvA08DVVbQ32faq6QlWXqOqS3NzcUS27KDORz39kMs3v/Peo3m+M00SE5bPzmZCWwKs7aqg71uV0JBMlHCkKIhKLvyD8QVWfCUyuFZGCwOsFQF2olp+ZHMd3r5iD9nSEahHGhJw3xsOV8wtIiI3hxS3VNnKbGRNOnH0kwH8Bu1T1gUEvvQDcHnh8O/B8uLMZE2mS471ctWAi3X39vLilit5+OyPJnB4nthTOA24FPi4imwO3y4H7geUisg9YHnhujBlGbmo8l86dQN2xbl7bUWtnJJnTEvY2F6r6DnCy030uCmcWY6LFlNwUzp+ew1/2HeX9gw2cO9VatpjRsd5HxkSJhcUZNLX3sO5wExlJccwpSHM6kolAdhmvMVFCRLhwZh5FmYms3lXL4YZ2pyNRPKnEOrpGGNtSMCaKxHiEK+cX8PSGSl7aWs2nFhVSkJ7oWJ6K8rKgu8EOZh1dnWNbCsZEmXhvDFefOZHkeC/Pb66iwbqqmhGwomBMFEqO93JtYBTBZzdVWmEwQbOiYEyUSk+M5VMLC1Hg6Y2VxOZNdjqSiQBWFIyJYtkp8Vy/uIgYj5B/07+zqcwa6JlTs6JgTJTLTIrjhsVF+Dpb+eyv1/LK9mqnIxkXs6JgzDiQlhhLzR/+iZkTUvn732/kR6/stpYYZkhWFIwZJ3ztzTx+1zJuWlrML988wPW/fI+dVUE3KDbjhBUFY8aRhNgY/v1T8/n5ZxdR0dTJJ//fO9zzzDYqmqxjsPGzi9eMGYeumF/AR6bl8MCqPTz2QTlPrC/nwhm5XLmggPOm5ZCXmjDk+3r7fZQ3dnCkoYNDR9spa+ygoqmD8sZOGtq76e710d3vwyOQlRRH/o0/5K099UzMTGBSVhLx3pgw/0vNSFlRMGacSk+K5V+vnsf/+OhUfrfmCE9vqGD1bv8wJjkpcRRmJJKS4KW710dHTz/Hunupau6i3/fXLqzJcTEUZyVRnJXEopJMEmI9xHk9qMLRtm4O7oxle1ULmyuaiRGhNCeJhcWZTMxIsGFwXcqKgjHj3MSMRL516Sy+efFMdlS1svZQA3trj1Hb2k1bdx/xXg8ZSbEkx6dw9YIkSnOSmZyTREl2MtnJcaf8cv+PzyzkG6/spqa1i/11beypOcaB+gompCWwuCSTqbnJVhxcxoqCMQYAj0c4oyidM4rSx/RzYzxCYUYihRmJnDs1m53VrWwqa+albdVMTE/gozNzT7q7yoSfHWg2xpzSaDudDrUFEBvjYUFRBredU8JFs/Jo6ujlsQ/KWb27lq7efgf+dc46nXUbqk6ytqVgjDml0XY6hZN3O/WIMK8wnel5Kaw51MiWimYO1rfzsZl5TMtLOZ24ESUU6/Z0WVEwxjgmPjaGj87IZdaEVP68q5aXtlUzPS8FT1KG09HGLdt9ZIxxXH5aAjeeNYlzpmZzsL6diZ//JU9vqLDxph1gRcEY4woxHmFpaRafPXsSvY0V/OOTW7jjt+uobO50Otq4YkXBGOMqWclx1P7hW9z3yTmsO9zIxQ+8xaPvH8bns62GcLCiYIxxH/Vxx3mTefVrF7BwUib/8vwOPrPifQ7UtzmdLOrZgWZjjGsVZyXxuzuX8uSGCv7tTzu57Gd/4Ssfm8ad508mKS76v75UldauPpo7eujs7aejp5+u3n58Pkie+7GQLDP616oxJqKJCJ9eUsyFM3L5l+d38JNVe3nk/SN8+WNTuensSVHTT0lVaen0txKpaumkrrWbxo6ev2krAiD4j78klCwISQ4rCsaYiJCXlsCDty5m3eFGfvzqHu57cScPvnWQz549iRvPKiYvLbKuiu7t9xFXMIONZU1UNXdS1dxFZ+ACvnivhwlpCRRlpZOVFOdvMxLnJTEuhnivBxHh7n+/AviPMc9lRcEYE1HOKs3i8buW8c7+o6x4+yAPrNrLf67ex8Vz87lsXgEXzswlNSHW6ZgfUn+sm83lzWwqa2JjWROby5spuO0B/rLvKOmJsZRkJzExI5GJ6QlkDdNTKpRcVxRE5FLgZ0AM8BtVvd/hSMYYlxERzp+ey/nTczl0tJ3frznCc5sqeXlbDXExHpZNzeaskkwWl2SyoDiD5PjwfdX19vs40tDB/rpj7KttY3ftMbaUN1PR5D+11usR5kxM47NLS/jRN+/inh+vCGu+4bgnCSAiMcDPgeVABbBORF5Q1Z3OJjPGuNXknGT++co5fOfy2Wwsa+LV7TW8tbeen+ytH5hnYnoCU3JTKM1JIjclgeyUOLKT48hOiSct0Uu8179bJt7rb/3tU/D5lD6f4lP/fX+/0t7TR1t3H8e6ejnW1UdzRy81rV3UtnRR09pFTUsX5U0d9Pb/9ThAYUYiZxZncPs5pSyclMG8wnQSYv3HQb531buuKgjgsqIALAX2q+pBABF5HLgasKJgjDmlGI9wVmkWZ5VmcS/Q0tHLpvImtla0cLC+jYNH23lxSzUtnb1julyvR8hPSyA/LZ5ZBaksn5vPjLxUpuenMDU3xXVf+sMRN11GLiLXA5eq6ucDz28FzlbVLw+a5y7grsDTmcBouknlAEdPM264WNbQiJSskZITLGuohCJriarmDvWC20rYUEdW/qZqqeoKYMVpLURkvaouOZ3PCBfLGhqRkjVScoJlDZVwZ3XbFc0VQPGg50VAlUNZjDFm3HFbUVgHTBeRySISB9wIvOBwJmOMGTdctftIVftE5MvAq/hPSX1IVXeEYFGntfspzCxraERK1kjJCZY1VMKa1VUHmo0xxjjLbbuPjDHGOMiKgjHGmAFRXRRE5FIR2SMi+0Xk20O8LiLyn4HXt4rIIidyBrIMl/VCEWkRkc2B2784lPMhEakTke0ned1N63S4rG5Zp8Ui8oaI7BKRHSLy1SHmccV6DTKrW9Zrgoh8ICJbAln/dYh53LJeg8kanvWqqlF5w3+g+gAwBYgDtgBzTpjncmAl/usjlgFrXZz1QuBPLlivFwCLgO0ned0V6zTIrG5ZpwXAosDjVGCvi39Xg8nqlvUqQErgcSywFljm0vUaTNawrNdo3lIYaJmhqj3A8ZYZg10NPKp+a4AMESkId1CCy+oKqvo20HiKWdyyToPJ6gqqWq2qGwOPjwG7gMITZnPFeg0yqysE1tXxodpiA7cTz6xxy3oNJmtYRHNRKATKBz2v4MO/vMHMEw7B5jgnsHm5UkTmhifaiLllnQbLVetUREqBhfj/UhzMdev1FFnBJetVRGJEZDNQB6xSVdeu1yCyQhjWazQXhWFbZgQ5TzgEk2Mj/n4lC4D/CzwX6lCj5JZ1GgxXrVMRSQGeBr6mqq0nvjzEWxxbr8Nkdc16VdV+VT0Tf3eEpSIy74RZXLNeg8galvUazUUhmJYZbmmrMWwOVW09vnmpqi8DsSKSE76IQXPLOh2Wm9apiMTi/5L9g6o+M8Qsrlmvw2V103odlKkZeBO49ISXXLNejztZ1nCt12guCsG0zHgBuC1wBsIyoEVVq8MdlCCyisgEEf9QTCKyFP/PriHsSYfnlnU6LLes00CG/wJ2qeoDJ5nNFes1mKwuWq+5IpIReJwIfALYfcJsblmvw2YN13p1VZuLsaQnaZkhIn8feP1B4GX8Zx/sBzqAz7k46/XAF0WkD+gEbtTAKQnhJCKP4T8LIkdEKoDv4T8o5qp1CkFldcU6Bc4DbgW2BfYpA3wHmDQoq1vWazBZ3bJeC4BHxD94lwd4QlX/5MbvgCCzhmW9WpsLY4wxA6J595ExxpgRsqJgjDFmgBUFY4wxA6woGGOMGWBFwRhjIoQM0+TxhHknib954aZAs7/Lg1mGFQVjjIkcD/PhC/BO5l78p7YuxH/t0y+CeZMVBRP1RKRIRJ4XkX0ickBEfha4SHAsl/H3InLbWH7mCJd/h4j8P6eWb8JjqCaPIjJVRF4RkQ0i8hcRmXV8diAt8DidIK/UtqJgolrgCtBngOdUdTowA0gBfjCWy1HVB1X10bH8TGOCtAL4iqouBr7BX7cI7gNuCVy4+TLwlWA+zIqCiXYfB7pU9bfgbzoGfB34OxH5UmAL4hXxD3D0veNvEpFbxD/oyWYR+VXgSlNEpE1EfhDoVLlGRPID0+8TkW8EHr8pIj8KvH+viJwfmJ4kIk8E9u/+UUTWisiSkwUX/8BLGwPLWh2YliUizwU+Y42IzA/RejMRQPyNCc8FngxcYf4r/FdHA9wEPKyqRfiv2v6diAz7nW9FwUS7ucCGwRMCXT3L8Ld5WQrcDJwJ3CAiS0RkNvAZ4LxA18r+wDwAycCaQKfKt4EvnGS5XlVdCnwNf3sNgC8BTao6H/g+sPhkoUUkF/g1cF1gWTcEXvpXYFPgM74D2NbJ+OYBmlX1zEG32YHX7gSeAFDV94EEYNgGelYUTLQThm6FfHz6KlVtUNVO/LuZPgJchP8Le13gr6+L8I+KB9AD/CnweANQepLlPjPEPB/BP4ASqrod2HqK3MuAt1X1UGD+4/uRPwL8LjDtdSBbRNJP8TkmigX+wDkkIjfAwPCiCwIvl+H/3SXwh04CUD/cZ0ZtQzxjAnYA1w2eICJp+Nsl9/PhgqH4C8YjqnrPEJ/XO6gJWT8n/z/UPcQ8Q/XuP5lTFbMTWQOzceIkTR5vBn4pIvfib/j4OP4hff8R+LWIfB3/78gdwTTQs6Jgot1q4H4RuU1VHw0cG/gJ/lP7OoDlIpKFv+vkNcDfBaY/LyL/oap1gddTVfXIaWZ5B/g08IaIzAHOOMW87wM/F5HJqnpIRLICWwtv4/8S+L6IXAgcVdXWQEdlE+VU9aaTvPSh01RVdSf+rrYjYruPTFQL/GV0Lf7jBfvwDzTfhX9/PPi/qH8HbAaeVtX1gf9M9wKvichWYBV/PXh3On4B5AY+81v4dx+1nCR3PXAX8IyIbAH+GHjpPmBJ4DPuB24fg1zGDLDW2WbcEpE7gCWq+uUwLS8GiFXVLhGZin8rZoaq9oRj+cYEw3YfGRM+Sfh3HcXiPzbwRSsIxm1sS8EYh4nIWiD+hMm3quo2J/KY8c2KgjHGmAF2oNkYY8wAKwrGGGMGWFEwxhgzwIqCMcaYAf8fisSmHCWgmf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8" name="AutoShape 4" descr="data:image/png;base64,iVBORw0KGgoAAAANSUhEUgAAAYUAAAEHCAYAAABBW1qbAAAAOXRFWHRTb2Z0d2FyZQBNYXRwbG90bGliIHZlcnNpb24zLjUuMSwgaHR0cHM6Ly9tYXRwbG90bGliLm9yZy/YYfK9AAAACXBIWXMAAAsTAAALEwEAmpwYAAAtbklEQVR4nO3dd3xcd5nv8c8zGvXeLUuy5F5jxyWOk5AQCE4nhSSQkMoGchcWLpCFhUB2yV4WNtwLWdh7gWDYkATYhPRC4iTGaaTYce+9qRerWr3Mc/+YsRCObI1kzZwzo+f9es1rZs6cmfP1kTyPTnt+oqoYY4wxAB6nAxhjjHEPKwrGGGMGWFEwxhgzwIqCMcaYAVYUjDHGDPA6HeB05OTkaGlpqdMxjDEmomzYsOGoquYO9VpEF4XS0lLWr1/vdAxjjIkoInLkZK/Z7iNjjDEDrCgYY4wZYEXBGGPMACsKxhhjBlhRMMYYM8CKgjHGmAEhKwoi8pCI1InI9kHT/o+I7BaRrSLyrIhkDHrtHhHZLyJ7ROSSUOUyxhhzcqHcUngYuPSEaauAeao6H9gL3AMgInOAG4G5gff8QkRiQpjNGGPMEEJWFFT1baDxhGmvqWpf4OkaoCjw+GrgcVXtVtVDwH5gaaiyGWOMGZqTxxT+DlgZeFwIlA96rSIw7UNE5C4RWS8i6+vr60MccXwrnlSCiIzqVjypxOn4xphRcKTNhYh8F+gD/nB80hCzDTkknKquAFYALFmyxIaNC6GK8jIeeG3PqN5798UzxziNMSYcwl4UROR24ErgIv3rWKAVQPGg2YqAqnBnM8aY8S6su49E5FLgW8BVqtox6KUXgBtFJF5EJgPTgQ/Cmc0YY0wItxRE5DHgQiBHRCqA7+E/2ygeWCUiAGtU9e9VdYeIPAHsxL9b6R9UtT9U2YwxxgwtZEVBVW8aYvJ/nWL+HwA/CFUeY4wxw7Mrmo0xxgywomCMMWaAFQVjjDEDrCgYY4wZYEXBGGPMACsKxhhjBlhRMMYYM8CKgjHGmAFWFIwxxgywomCMMWaAFQVjjDEDrCgYY4wZYEXBGGPMACsKxhhjBlhRMMYYM8CKgjHGmAFWFIwxxgywomBQVVo6eilr6KC33+d0HGOMg0I2HKdxv+qWTh5+9zDPba6ktrUbAK9HWDYlmzvPn+xwOmOME6wojEM+n/LQu4d4YNVeevp8XDgzjy+cn0VaQiwHjrbx3KZKPvfbdWRf+Y/09PmI89oGpTHjhRWFcaa9u49vPLmFldtr+PisPO775FwmZSf9zTzfuHgmv3jjAA/4+nl6YwWfWlRIvDfGocTGmHCyohAhiieVUFFeNqr3xnhj6e/rRWITyLvhX4kvnEXTmw/z2x89y29P8b7EKUuI+fR9PL+5imsXFhIbY1sMxkQ7KwoRoqK8jAde2zOq99598Uz+98pdPLe5iqqWTi6bO4Hpy+8H7h/2fZfOncDL22t4e289F83OH9XyjTGRw/70GydW766jsrmTi+fkMz0/Nej3Tc9PZXFJJturWtlXeyyECY0xbmBFYRxIW/opdtcc45wp2cyakDbi958zJZv8tHje2FNPV29/CBIaY9wiZEVBRB4SkToR2T5oWpaIrBKRfYH7zEGv3SMi+0Vkj4hcEqpc401NSxcZF9zGtNwUzirNHP4NQ4jxCBfNyqert5/3DzaMcUJjjJuEckvhYeDSE6Z9G1itqtOB1YHniMgc4EZgbuA9vxARO93lNPX0+Vi5vZr+tgY+MTsPERn1Z+WmxjO/KJ1tFS3UH+sew5TGGDcJWVFQ1beBxhMmXw08Enj8CHDNoOmPq2q3qh4C9gNLQ5VtvHjvwFFau/o4+uJPiI89/Rq7bEo2sV4Paw/Z1oIx0SrcxxTyVbUaIHCfF5heCJQPmq8iMO1DROQuEVkvIuvr6+tDGjaSVTV3sqWihTOLMuiu3Dkmn5kQG8Oi4gwO1LdT29o1Jp9pjHEXtxxoHmq/hg41o6quUNUlqrokNzc3xLEik8+nvL67jtQEL+dMzR7Tzz5zUgbxXg9rD524EWiMiQbhLgq1IlIAELivC0yvAIoHzVcEVIU5W9TYVtlCQ3sPF0zPHfMWFfHeGM4szuDQ0XYa23vG9LONMc4Ld1F4Abg98Ph24PlB028UkXgRmQxMBz4Ic7ao0Bk4Q6g4K5GpuckhWcb8onRiPMKm8qaQfL4xxjmhPCX1MeB9YKaIVIjInfgvoV0uIvuA5YHnqOoO4AlgJ/AK8A+qaifEj8LGI0109/m4YHruaZ1tdCpJcV5mT0hlV/UxOnvsx2RMNAlZmwtVvekkL110kvl/APwgVHnGg/buPjaXNzMjP4WclPiQLuvM4gy2V7WyvaqFs0qzQrosY0z4uOVAsxkDG4400e9Tlk0Z24PLQ8lOiacwI5EdVa2oDnlOgDEmAllRiBJtXX1srWxhVkEqmUlxYVnmGYXptHT2UtbYEZblGWNCz4pClFh3uBFV5ezJod9KOG5qXjIJsR62V7aGbZnGmNCyohAFjnX1sr2qhTkT00hPjA3bcr0eD7ML0jh4tI1Oa5RnTFSwohAFtpS3oMBZJeE/4Dt7Qho+xdpqGxMlrChEuJ4+H9uqWpiWm0JaGLcSjstJiSM7OY7dNVYUjIkGVhQi3K7qVnr6fCyclOHI8kWEmRNSqW7poqWz15EMxpixY0Uhgqkqm8qbmZCWQEF6omM5Zk7wj+S2x7YWjIl4VhQi2KGj7bR09jq2lXBcWkIshRmJ7K6xaxaMiXRWFCLYpvJmUuK9TM1NcToKsyak0tTRS50NwGNMRLOiEKGOtnVT0dTJgmJ/czqnTctLIUbEDjgbE+GsKESo7ZUtxHiEuRPTnY4C+AfgKc1JYm/tMXy2C8mYiGVFIQL19fvYXXOMqbnJJI7BMJtjZWZ+Kh09/VQ1dzodxRgzSlYUItCB+na6+3yu2Uo4riQ7Ga9H2F/X5nQUY8woWVGIQDuqWkhL8FKc6dxpqEOJ83ooyU4KFAXnj3MYY0bOikKEaenspbypkzkFaSEbROd0TM9Lpb2nn/jCWU5HMcaMghWFCLOzyt+RdPbENIeTDK00J4kYj5A08zynoxhjRsGKQgTxqbKzupWSrCTSEsLf5ygY8d4YSrKSSJp5Hj6fnYVkTKSxohBByhs7aOvuY65LtxKOm5aXgjctly0VzU5HMcaMkBWFCLK75hhxXg+Tc5OdjnJKU3KS0f5eVm6vcTqKMWaErChECPHGcaC+jWm5KXg97v6xxcfG0Hl4My9vq7ZeSMZEGHd/u5gBiVPPordfBzqSul3HnnepaOq0oTqNiTBWFCJE8uyPkhQXQ5HLrk04mc59a/B6hJe3VzsdxRgzAlYUIkBrVy+JU5cwIy8VjwuvTRiKr6uNc6Zms9J2IRkTUawoRIBXt9cg3riI2XV03OVnFHC4oYNd1dY51ZhIYUUhArywpYrepmry0+KdjjIiF8/JxyPw8jbbhWRMpHCkKIjI10Vkh4hsF5HHRCRBRLJEZJWI7AvcZzqRzW3qj3Xz7v6jdOx625VtLU4lOyWeZVOyeXm77UIyJlKEvSiISCHwP4ElqjoPiAFuBL4NrFbV6cDqwPNxb+X2anwK7bvedjrKqFx2RgEH69vZW2udU42JBE7tPvICiSLiBZKAKuBq4JHA648A1zgTzV1Wbqtham4yvUePOB1lVC6Zm4/YLiRjIkbYi4KqVgI/BsqAaqBFVV8D8lW1OjBPNZA31PtF5C4RWS8i6+vr68MV2xGN7T2sPdTAZfMKnI4yanmpCZxVmsVKOzXVmIjgxO6jTPxbBZOBiUCyiNwS7PtVdYWqLlHVJbm5uaGK6QqrdtbgU7h03gSno5yWK84oYG9tG/vr7CwkY9zOid1HnwAOqWq9qvYCzwDnArUiUgAQuK9zIJurrNxeQ1Fmousb4A3neFF7eZv1QjLG7ZwoCmXAMhFJEv/pNBcBu4AXgNsD89wOPO9ANtdo7erl3f1HuWzehIg76+hE+WkJLCnJtOMKxkQAJ44prAWeAjYC2wIZVgD3A8tFZB+wPPB83Hp9Vx29/cqlEXw8YbDLzihgd80xDtbbWUjGuJkjZx+p6vdUdZaqzlPVW1W1W1UbVPUiVZ0euG90IptbrNzuv1htYXGG01HGxGWBXUjWTtsYd7Mrml2oo6ePt/bWc8ncCXg8kb3r6LiJGYksLsnkhc1VTkcxxpyCFQUXemtPPV29vog/6+hEV585kT21x9hdY+20jXErKwoutGpnLRlJsSwtzXI6ypi64owCYjzCc5tsa8EYt7Ki4DJ9/T5e31PHx2fl4Y2Jrh9Pdko850/P4cUtVfh81gvJGDeKrm+dKLDhSBPNHb0sn53vdJSQuObMQiqbO9lQ1uR0FGPMEKwouMyqnbXExXg4f0Z0Xq29fE4+ibExPLep0ukoxpghWFFwEVVl1a5azp2WTUq81+k4IZEc72X5nHxe2lZNT5/P6TjGmBNYUXCRA/VtHGno4BNRuuvouKvPnEhzRy9/2RfdDQ2NiURWFMKseFIJIjLkbfFVnwPgjosXf+i1aHLBjFwyk2J5xnYhGeM60bmPwsUqyst44LU9Q772xPpy+n3KV59+70Ov3X3xzFBHC5vYGA/XLizid2sO09DWTXZKZA0zakw0sy0Fl2jv7qO6pYspOclORwmLz55dTG+/8tSGCqejGGMGCaooiMh5wUwzo3e4oR2AKbkpDicJj2l5qSwtzeKxD8ps/GZjXCTYLYX/G+Q0M0oH69tJTfCSkxLndJSwuensYg43dPD+gQanoxhjAk55TEFEzsE/AE6uiNw96KU0ICaUwcaTvn4fZY0dzJ2YFnUHlU/lsnkF3PfCTv77gzLOnZbjdBxjDMNvKcQBKfiLR+qgWytwfWijjR9lTR30+ZTJ4+R4wnEJsTFct6iIV3fU0NDW7XQcYwzDbCmo6lvAWyLysKoeCVOmcedgfTtxMR6KMpOcjhJ2nz27mIfePcRTGyr4Hx+d6nQcY8a9YI8pxIvIChF5TUReP34LabJxQlU5dLSd0uwkYqJk7ISRmJaXytLJWfxuzRH6+u0KZ2OcFmxReBLYBNwLfHPQzZym2tZuOnr6mZw7vnYdDfb5j0ymoqnTRmUzxgWCvXitT1V/GdIk49TBo22IQGn2+C0Kn5idz5ScZFa8fZAr5xeMq4PtxrhNsFsKL4rIl0SkQESyjt9CmmycOFjfTmFGIgmx4/dkLo9H+Pz5U9hW2cJ7dnqqMY4Ktijcjn930XvAhsBtfahCjRctnb00tPeMm6uYT+VTiwqZkJbAT/+81y5mM8ZBQe0+UtXJoQ4yHh2sbwOi9Cpm8Yx4N1DKwiuoufiLvLu/gY9Mt+sWjHFCUEVBRG4barqqPjq2ccaXg/XtZCfHkZ4Y63SUsae+kzb+O5k+n4+fPb+GH7+2h/OmZduxBWMcEOzuo7MG3c4H7gOuClGmcaGzt5/K5k6mRuNWwih5PR6a3/kDm8ubeXFrtdNxjBmXgioKqvqVQbcvAAvxX+1sRunw0XYUmDKOT0UdSvv215lTkMaPVu6mq7ff6TjGjDujbZ3dAUwf7UJFJENEnhKR3SKyS0TOCZzRtEpE9gXuM0f7+ZHgQH0bKfFe8lJtLIG/oT7uvXI2lc2d/PyN/U6nMWbcCbZ19osi8kLg9hKwB3j+NJb7M+AVVZ0FLAB2Ad8GVqvqdGB14HlU6uv3caShgym5ybbffAjnTs3hUwsL+eWbB9hd0+p0HGPGlWAvXvvxoMd9wBFVHdXoKCKSBlwA3AGgqj1Aj4hcDVwYmO0R4E3gW6NZhtuVNfob4NmpqCd375VzeHNvPd98citPf/Fc4rw2HpQx4RDsMYW3gN34O6RmAj2nscwpQD3wWxHZJCK/EZFkIF9VqwPLqwbyhnqziNwlIutFZH19fWQO/H6gvp047/hsgBesrOQ4fnjtPLZVtvB/Xt3tdBxjxo1gdx99GvgAuAH4NLBWREbbOtsLLAJ+qaoLgXZGsKtIVVeo6hJVXZKbmzvKCA4SD4eOtjM5O3lcNsAbiUvnFXDrshJ+/ZdDvLrD+iIZEw7BbpN/FzhLVW9X1duApcA/j3KZFUCFqq4NPH8Kf5GoFZECgMB93Sg/39XiJ86is7ffzjoK0nevmM2C4gy+9vhmtlY0Ox3HmKgXbFHwqOrgL+mGEbz3b6hqDVAuIjMDky4CdgIv4G+nQeD+dA5ku1bijGXEiFCSbbuOgpEQG8NvbltCVnIcf/fwOvbWHnM6kjFRLdgv9ldE5FURuUNE7gBeAl4+jeV+BfiDiGwFzgR+CNwPLBeRfcDywPOooqokTV9GUVYi8d7x2wBvpHJT43n0zqV4RLhpxRp2VtkZScaEyimLgohME5HzVPWbwK+A+fhPIX0fWDHaharq5sBxgfmqeo2qNqlqg6pepKrTA/eNo/18t9pX10Zs5kSm5thVzCM1NTeFx+5aRmyMhxsefI8/76x1OpIxUWm4LYWfAscAVPUZVb1bVb+Ofyvhp6GNFn1eCxwsteMJozM1N4Xnv3weU3JT+Pyj6/nhy7vo7rOrno0ZS8Ndp1CqqltPnKiq60WkNDSRoteqnbV0V+0mOX7UF4NHvyC6q4o3jsyP3ckKruDnz75N459/RW/Fdvr7eke1yKLiSZSX2RDkxsDwRSHhFK8ljmWQaFfd0smWihY69q0FPul0HPcaQXfVww3tvLknltjPfJ+Ove/zpTtuGlXH2bsvnjn8TMaME8PtPlonIl84caKI3Il/oB0TpJXb/LuOOva863CS6FGancwtyyZx7tRsEkoX8uj7h3lrTz0dPX1ORzMmYg23pfA14FkRuZm/FoEl+DukXhvCXFHnpW3VzC5I40hTldNRoorX4+Gs0iyeuPsKLv3Bc2ypbGZHdQuLJ2WycFKmtccwZoROWRRUtRY4V0Q+BswLTH5JVV8PebIoUtXcyYYjTXzj4hm84nSYKNXf1shFs/NZOCmT9w4cZc2hRrZWtrB0chbzJqbb1ePGBCnY4TjfAN4IcZaotXK7f9fR5WcU8BWHs0S7rOQ4rpw/keqWTt7d38Cbe+rZVtnCJXMmkGttyo0Zlm1bh8FLW6uYXZAWnWMxu1RBeiLXLSrkyvkFdPb08/i6Mj443IjPp05HM8bVrCiEWFVzJxvLmrlyfoHTUcYdEWFqbgq3LCthWm4K7x9o4OlNFXYg2phTsKIQYi9v8481fPkZVhSckhgbw2VnFHDJnHzqWrt57INyGtq6nY5ljCtZUQixl7ZVM6cgjck2oI7jZhWkccPiInyqPLWxgrrWLqcjGeM6VhRCqLK5k01lzVxhu45cIy8tgRsWFxEb4+HpTZVUNXc6HckYV7GiEELPbaoEsOMJLpORFMf1i4tIio3huc2VxBfOcjqSMa5hRSFEVJVnN1VyVmkmJdm268ht0hJiuX5xEclxXnKv+x7762ycBmPAikLIbKtsYX9dG9cuLHI6ijmJ5Hgv1ywshP4+bn9oHbV2jMEYKwqh8szGSuK8Hq6ws45cLT0xlrqn7qO5o4fbH/qA1q7RdVo1JlpYUQiB3n4fL2ypYvnsfNKTRt6104RXT+0BHrx1Mfvr2vj645vtAjczrllRCIG39tTT2N7DtQsLnY5ignT+9Fz++co5rN5dx09X73M6jjGOsaIQAs9uqiQrOY6Pzsx1OooZgdvOKeH6xUX85+p9vBoYJc+Y8caKwhhr6ehl1a5arlowkdgYW72RRET4t2vmsaAonbv/uNnOSDLjkn1rjbHnt1TS0+fjukV21lEkSoiN4cFbF5MYF8Ndj26wA89m3LGiMIZUld+vOcL8onTOKEp3Oo4ZpYL0RH5x82LKGjv4mh14NuOMFYUxtP5IE3tr27j57ElORzGnaenkLP7lk3N4fXcdP/3zXqfjGBM2VhTG0O/XHCE1wcsnF0x0OooZA7cuK+GGxUX85+v77cCzGTesKIyRhrZuVm6r4bpFRSTFBTWgnXE5EeH7duDZjDNWFMbIkxsq6On32a6jKGMHns1441hREJEYEdkkIn8KPM8SkVUisi9wn+lUtpHy+ZT/XlvG2ZOzmJ6f6nQcM8YK0hP5+WcXUdbYYVc8m6jn5JbCV4Fdg55/G1itqtOB1YHnEeGtffWUNXZw87ISp6OYEDl7SvbAFc8/WbXH6TjGhIwjRUFEioArgN8Mmnw18Ejg8SPANWGONWor3jrIhLQELp07wekoJoRuO6eEm5YW8/M3DvDEunKn4xgTEk5tKfwU+CfAN2havqpWAwTu84Z6o4jcJSLrRWR9fX39aYUonlSCiIz4Vjzpr1sEW8qbef9gA3d+ZDJxXjtEE81EhP919TzOn57Dd57dRvHSS0b1+3Pi75AxbhL202RE5EqgTlU3iMiFI32/qq4AVgAsWbLktHbuVpSX8cBrI98VcPfFMwcer3j7IKkJXm5cWnw6UUyEiI3x8IubF3HDg++z87w7+c49PyYnJX7EnzP4d8gYN3HiT9vzgKtE5DDwOPBxEfk9UCsiBQCB+zoHso3I4aPtrNxezS3LSkhNsBbZ40VqQiy//dxZ+Ho6eXZTJU0dPU5HMmbMhL0oqOo9qlqkqqXAjcDrqnoL8AJwe2C224Hnw51tpH7zzkG8Hg+fO7fU6SgmzArSE6n9472o+gdUaum0U1VNdHDTTvD7geUisg9YHnjuWkfbunlyfQXXLiwkLy3B6TjGAX0N/p9/b7+PZzZWcMyuYTBRwNGioKpvquqVgccNqnqRqk4P3Dc6mW04v/nLIXr6fXzhgilORzEOyk2N55qFhXT1+njathhMFHDTlkLE8CRn8PB7h7hqwUSm5aU4Hcc4bEJaAtcuLKSrt58nN5TT0NbtdCRjRs2KwiikL7uB3n7la5+Y4XQU4xIT0hO4fnERKDy1oYKa1i6nIxkzKlYURuhYVy+pZ17O9YuKmJyT7HQc4yI5KfHcsKSYOK+HpzdUcKC+zelIxoyYFYUR+uBwIwh85aJpTkcxLpSeGMunlxSTnRLHn7ZWs7GsCVXrlWQihxWFEWjp7GVnVSvHNr9KUWaS03GMSyXHe7luURHT8lL4y76jvLGn3promYhhRWEE3t1/FI8IrWuecDqKcbnYGA+Xz5vAkpJMtlW28MKWKrr7+p2OZcywrCgEqbyxg311bSwpzaS/zdVnyxqXEBHOm5bDRbPzKG/q4MkNFTYeg3E9KwpB8PmUt/bWk5bgZfGkiBnmwbjEvInpXH1mIce6+vjjunJq7cwk42JWFIKwtbKFhvYeLpiRizfGA+IZdXdM40Kj/HmOxKSsJD69uAivR3hqQwWJ088J0T/GmNNjgwkPo6Onj/cPNjApK4kpx09BVd+ouquCdcd0pVH+PEf6s8xOieczZxXz4pZqeq+9hxVvH+AL50+xPxaMq9iWwjDeO9BAX7+Pj87Itf+85rQlxXm5blEhHXve5Ycv7+a7z22nt983/BuNCRMrCqdQ29rFjqpWFhRnkJUc53QcEyW8MR6OPv+/+dKFU/nvtWV88fcb6Oq1M5OMO1hROAlV5c099STFxXD25Cyn45ioo/zTpbP4/tVz+fOuOj7323W0dfc5HcoYKwons7vmGDWtXZw3LYd4b4zTcUyUuvWcUv7jMwv44HAjN/96DU3tNmCPcZYVhSF09/Xzzv6jTEhLYPaEVKfjmCh37cIiHrxlMbtqjnHzb9bSbCO5GQdZURjCB4ca6ejp56Mz7eCyCY/lc/JZceti9te1cct/raWlwy5yM86wonCCxvYeNpc3M3diGhNsRDUTRhfOzONXty5mT80xbntorQ3YYxxhRWEQVf+Vy94YD+dOzXY6jhmHPjYrj1/evJid1a184ZH1dlaSCTsrCoMcPNpOWWMHyyZnkRRn1/UZZ3xiTj4PfPpM1h1p5KuPb6LfOqyaMLKiENDX7+PtvfVkJ8cxvyjD6ThmnPvkgol878o5vLqjlnuf225jMpiwsT+HAzaWNdPa1cenFhYS47GDy8Z5d5w3mbpj3fzizQPkpcbz9eU2/KsJPdtSAFq7ell3uJFpeSkUZ9ngOSYMgmzC963LZtO2dRU/W72P1IWX442NG3UzxuJJJU7/q00EsC0F4J19RwE4f1qOw0nMuDGCJnw+n/Li1irkkn+gtrWeHzz4h1Et0poxmmCM+y2FgcFzSjJJS4x1Oo4xH+LxCJefUUBuajw5V/0TR9u6nY5kotj4Lgri+evgOSU2eI5xr9gYD5+cPxFfTycvbqmio8f6JJnQCHtREJFiEXlDRHaJyA4R+WpgepaIrBKRfYH7kH9Lpy68nIb2Hs6fHhg8xxgXS0nwUv/M92nv6edPW6vp81nLbTP2nPgm7AP+UVVnA8uAfxCROcC3gdWqOh1YHXgeMg1t3aSffwvFWYlMzU0O5aKMGTM9Nfu5ZE4+1S1dvL6rzk5VNWMu7EVBVatVdWPg8TFgF1AIXA08EpjtEeCaUOb48Wt78MQmcOGMPOtvZCLK9PxUlk3JYlfNMdYfaXI6jokyju4zEZFSYCGwFshX1WrwFw4g7yTvuUtE1ovI+vr6+lEtd1tFC4+vK+fYxj/Z4DkmIi0tzWJGfgrvHWhgf12b03FMFHGsKIhICvA08DVVbQ32faq6QlWXqOqS3NzcUS27KDORz39kMs3v/Peo3m+M00SE5bPzmZCWwKs7aqg71uV0JBMlHCkKIhKLvyD8QVWfCUyuFZGCwOsFQF2olp+ZHMd3r5iD9nSEahHGhJw3xsOV8wtIiI3hxS3VNnKbGRNOnH0kwH8Bu1T1gUEvvQDcHnh8O/B8uLMZE2mS471ctWAi3X39vLilit5+OyPJnB4nthTOA24FPi4imwO3y4H7geUisg9YHnhujBlGbmo8l86dQN2xbl7bUWtnJJnTEvY2F6r6DnCy030uCmcWY6LFlNwUzp+ew1/2HeX9gw2cO9VatpjRsd5HxkSJhcUZNLX3sO5wExlJccwpSHM6kolAdhmvMVFCRLhwZh5FmYms3lXL4YZ2pyNRPKnEOrpGGNtSMCaKxHiEK+cX8PSGSl7aWs2nFhVSkJ7oWJ6K8rKgu8EOZh1dnWNbCsZEmXhvDFefOZHkeC/Pb66iwbqqmhGwomBMFEqO93JtYBTBZzdVWmEwQbOiYEyUSk+M5VMLC1Hg6Y2VxOZNdjqSiQBWFIyJYtkp8Vy/uIgYj5B/07+zqcwa6JlTs6JgTJTLTIrjhsVF+Dpb+eyv1/LK9mqnIxkXs6JgzDiQlhhLzR/+iZkTUvn732/kR6/stpYYZkhWFIwZJ3ztzTx+1zJuWlrML988wPW/fI+dVUE3KDbjhBUFY8aRhNgY/v1T8/n5ZxdR0dTJJ//fO9zzzDYqmqxjsPGzi9eMGYeumF/AR6bl8MCqPTz2QTlPrC/nwhm5XLmggPOm5ZCXmjDk+3r7fZQ3dnCkoYNDR9spa+ygoqmD8sZOGtq76e710d3vwyOQlRRH/o0/5K099UzMTGBSVhLx3pgw/0vNSFlRMGacSk+K5V+vnsf/+OhUfrfmCE9vqGD1bv8wJjkpcRRmJJKS4KW710dHTz/Hunupau6i3/fXLqzJcTEUZyVRnJXEopJMEmI9xHk9qMLRtm4O7oxle1ULmyuaiRGhNCeJhcWZTMxIsGFwXcqKgjHj3MSMRL516Sy+efFMdlS1svZQA3trj1Hb2k1bdx/xXg8ZSbEkx6dw9YIkSnOSmZyTREl2MtnJcaf8cv+PzyzkG6/spqa1i/11beypOcaB+gompCWwuCSTqbnJVhxcxoqCMQYAj0c4oyidM4rSx/RzYzxCYUYihRmJnDs1m53VrWwqa+albdVMTE/gozNzT7q7yoSfHWg2xpzSaDudDrUFEBvjYUFRBredU8JFs/Jo6ujlsQ/KWb27lq7efgf+dc46nXUbqk6ytqVgjDml0XY6hZN3O/WIMK8wnel5Kaw51MiWimYO1rfzsZl5TMtLOZ24ESUU6/Z0WVEwxjgmPjaGj87IZdaEVP68q5aXtlUzPS8FT1KG09HGLdt9ZIxxXH5aAjeeNYlzpmZzsL6diZ//JU9vqLDxph1gRcEY4woxHmFpaRafPXsSvY0V/OOTW7jjt+uobO50Otq4YkXBGOMqWclx1P7hW9z3yTmsO9zIxQ+8xaPvH8bns62GcLCiYIxxH/Vxx3mTefVrF7BwUib/8vwOPrPifQ7UtzmdLOrZgWZjjGsVZyXxuzuX8uSGCv7tTzu57Gd/4Ssfm8ad508mKS76v75UldauPpo7eujs7aejp5+u3n58Pkie+7GQLDP616oxJqKJCJ9eUsyFM3L5l+d38JNVe3nk/SN8+WNTuensSVHTT0lVaen0txKpaumkrrWbxo6ev2krAiD4j78klCwISQ4rCsaYiJCXlsCDty5m3eFGfvzqHu57cScPvnWQz549iRvPKiYvLbKuiu7t9xFXMIONZU1UNXdS1dxFZ+ACvnivhwlpCRRlpZOVFOdvMxLnJTEuhnivBxHh7n+/AviPMc9lRcEYE1HOKs3i8buW8c7+o6x4+yAPrNrLf67ex8Vz87lsXgEXzswlNSHW6ZgfUn+sm83lzWwqa2JjWROby5spuO0B/rLvKOmJsZRkJzExI5GJ6QlkDdNTKpRcVxRE5FLgZ0AM8BtVvd/hSMYYlxERzp+ey/nTczl0tJ3frznCc5sqeXlbDXExHpZNzeaskkwWl2SyoDiD5PjwfdX19vs40tDB/rpj7KttY3ftMbaUN1PR5D+11usR5kxM47NLS/jRN+/inh+vCGu+4bgnCSAiMcDPgeVABbBORF5Q1Z3OJjPGuNXknGT++co5fOfy2Wwsa+LV7TW8tbeen+ytH5hnYnoCU3JTKM1JIjclgeyUOLKT48hOiSct0Uu8179bJt7rb/3tU/D5lD6f4lP/fX+/0t7TR1t3H8e6ejnW1UdzRy81rV3UtnRR09pFTUsX5U0d9Pb/9ThAYUYiZxZncPs5pSyclMG8wnQSYv3HQb531buuKgjgsqIALAX2q+pBABF5HLgasKJgjDmlGI9wVmkWZ5VmcS/Q0tHLpvImtla0cLC+jYNH23lxSzUtnb1julyvR8hPSyA/LZ5ZBaksn5vPjLxUpuenMDU3xXVf+sMRN11GLiLXA5eq6ucDz28FzlbVLw+a5y7grsDTmcBouknlAEdPM264WNbQiJSskZITLGuohCJriarmDvWC20rYUEdW/qZqqeoKYMVpLURkvaouOZ3PCBfLGhqRkjVScoJlDZVwZ3XbFc0VQPGg50VAlUNZjDFm3HFbUVgHTBeRySISB9wIvOBwJmOMGTdctftIVftE5MvAq/hPSX1IVXeEYFGntfspzCxraERK1kjJCZY1VMKa1VUHmo0xxjjLbbuPjDHGOMiKgjHGmAFRXRRE5FIR2SMi+0Xk20O8LiLyn4HXt4rIIidyBrIMl/VCEWkRkc2B2784lPMhEakTke0ned1N63S4rG5Zp8Ui8oaI7BKRHSLy1SHmccV6DTKrW9Zrgoh8ICJbAln/dYh53LJeg8kanvWqqlF5w3+g+gAwBYgDtgBzTpjncmAl/usjlgFrXZz1QuBPLlivFwCLgO0ned0V6zTIrG5ZpwXAosDjVGCvi39Xg8nqlvUqQErgcSywFljm0vUaTNawrNdo3lIYaJmhqj3A8ZYZg10NPKp+a4AMESkId1CCy+oKqvo20HiKWdyyToPJ6gqqWq2qGwOPjwG7gMITZnPFeg0yqysE1tXxodpiA7cTz6xxy3oNJmtYRHNRKATKBz2v4MO/vMHMEw7B5jgnsHm5UkTmhifaiLllnQbLVetUREqBhfj/UhzMdev1FFnBJetVRGJEZDNQB6xSVdeu1yCyQhjWazQXhWFbZgQ5TzgEk2Mj/n4lC4D/CzwX6lCj5JZ1GgxXrVMRSQGeBr6mqq0nvjzEWxxbr8Nkdc16VdV+VT0Tf3eEpSIy74RZXLNeg8galvUazUUhmJYZbmmrMWwOVW09vnmpqi8DsSKSE76IQXPLOh2Wm9apiMTi/5L9g6o+M8Qsrlmvw2V103odlKkZeBO49ISXXLNejztZ1nCt12guCsG0zHgBuC1wBsIyoEVVq8MdlCCyisgEEf9QTCKyFP/PriHsSYfnlnU6LLes00CG/wJ2qeoDJ5nNFes1mKwuWq+5IpIReJwIfALYfcJsblmvw2YN13p1VZuLsaQnaZkhIn8feP1B4GX8Zx/sBzqAz7k46/XAF0WkD+gEbtTAKQnhJCKP4T8LIkdEKoDv4T8o5qp1CkFldcU6Bc4DbgW2BfYpA3wHmDQoq1vWazBZ3bJeC4BHxD94lwd4QlX/5MbvgCCzhmW9WpsLY4wxA6J595ExxpgRsqJgjDFmgBUFY4wxA6woGGOMGWBFwRhjIoQM0+TxhHknib954aZAs7/Lg1mGFQVjjIkcD/PhC/BO5l78p7YuxH/t0y+CeZMVBRP1RKRIRJ4XkX0ickBEfha4SHAsl/H3InLbWH7mCJd/h4j8P6eWb8JjqCaPIjJVRF4RkQ0i8hcRmXV8diAt8DidIK/UtqJgolrgCtBngOdUdTowA0gBfjCWy1HVB1X10bH8TGOCtAL4iqouBr7BX7cI7gNuCVy4+TLwlWA+zIqCiXYfB7pU9bfgbzoGfB34OxH5UmAL4hXxD3D0veNvEpFbxD/oyWYR+VXgSlNEpE1EfhDoVLlGRPID0+8TkW8EHr8pIj8KvH+viJwfmJ4kIk8E9u/+UUTWisiSkwUX/8BLGwPLWh2YliUizwU+Y42IzA/RejMRQPyNCc8FngxcYf4r/FdHA9wEPKyqRfiv2v6diAz7nW9FwUS7ucCGwRMCXT3L8Ld5WQrcDJwJ3CAiS0RkNvAZ4LxA18r+wDwAycCaQKfKt4EvnGS5XlVdCnwNf3sNgC8BTao6H/g+sPhkoUUkF/g1cF1gWTcEXvpXYFPgM74D2NbJ+OYBmlX1zEG32YHX7gSeAFDV94EEYNgGelYUTLQThm6FfHz6KlVtUNVO/LuZPgJchP8Le13gr6+L8I+KB9AD/CnweANQepLlPjPEPB/BP4ASqrod2HqK3MuAt1X1UGD+4/uRPwL8LjDtdSBbRNJP8TkmigX+wDkkIjfAwPCiCwIvl+H/3SXwh04CUD/cZ0ZtQzxjAnYA1w2eICJp+Nsl9/PhgqH4C8YjqnrPEJ/XO6gJWT8n/z/UPcQ8Q/XuP5lTFbMTWQOzceIkTR5vBn4pIvfib/j4OP4hff8R+LWIfB3/78gdwTTQs6Jgot1q4H4RuU1VHw0cG/gJ/lP7OoDlIpKFv+vkNcDfBaY/LyL/oap1gddTVfXIaWZ5B/g08IaIzAHOOMW87wM/F5HJqnpIRLICWwtv4/8S+L6IXAgcVdXWQEdlE+VU9aaTvPSh01RVdSf+rrYjYruPTFQL/GV0Lf7jBfvwDzTfhX9/PPi/qH8HbAaeVtX1gf9M9wKvichWYBV/PXh3On4B5AY+81v4dx+1nCR3PXAX8IyIbAH+GHjpPmBJ4DPuB24fg1zGDLDW2WbcEpE7gCWq+uUwLS8GiFXVLhGZin8rZoaq9oRj+cYEw3YfGRM+Sfh3HcXiPzbwRSsIxm1sS8EYh4nIWiD+hMm3quo2J/KY8c2KgjHGmAF2oNkYY8wAKwrGGGMGWFEwxhgzwIqCMcaYAf8fisSmHCWgmf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70" name="AutoShape 6" descr="data:image/png;base64,iVBORw0KGgoAAAANSUhEUgAAAYUAAAEHCAYAAABBW1qbAAAAOXRFWHRTb2Z0d2FyZQBNYXRwbG90bGliIHZlcnNpb24zLjUuMSwgaHR0cHM6Ly9tYXRwbG90bGliLm9yZy/YYfK9AAAACXBIWXMAAAsTAAALEwEAmpwYAAAtbklEQVR4nO3dd3xcd5nv8c8zGvXeLUuy5F5jxyWOk5AQCE4nhSSQkMoGchcWLpCFhUB2yV4WNtwLWdh7gWDYkATYhPRC4iTGaaTYce+9qRerWr3Mc/+YsRCObI1kzZwzo+f9es1rZs6cmfP1kTyPTnt+oqoYY4wxAB6nAxhjjHEPKwrGGGMGWFEwxhgzwIqCMcaYAVYUjDHGDPA6HeB05OTkaGlpqdMxjDEmomzYsOGoquYO9VpEF4XS0lLWr1/vdAxjjIkoInLkZK/Z7iNjjDEDrCgYY4wZYEXBGGPMACsKxhhjBlhRMMYYM8CKgjHGmAEhKwoi8pCI1InI9kHT/o+I7BaRrSLyrIhkDHrtHhHZLyJ7ROSSUOUyxhhzcqHcUngYuPSEaauAeao6H9gL3AMgInOAG4G5gff8QkRiQpjNGGPMEEJWFFT1baDxhGmvqWpf4OkaoCjw+GrgcVXtVtVDwH5gaaiyGWOMGZqTxxT+DlgZeFwIlA96rSIw7UNE5C4RWS8i6+vr60MccXwrnlSCiIzqVjypxOn4xphRcKTNhYh8F+gD/nB80hCzDTkknKquAFYALFmyxIaNC6GK8jIeeG3PqN5798UzxziNMSYcwl4UROR24ErgIv3rWKAVQPGg2YqAqnBnM8aY8S6su49E5FLgW8BVqtox6KUXgBtFJF5EJgPTgQ/Cmc0YY0wItxRE5DHgQiBHRCqA7+E/2ygeWCUiAGtU9e9VdYeIPAHsxL9b6R9UtT9U2YwxxgwtZEVBVW8aYvJ/nWL+HwA/CFUeY4wxw7Mrmo0xxgywomCMMWaAFQVjjDEDrCgYY4wZYEXBGGPMACsKxhhjBlhRMMYYM8CKgjHGmAFWFIwxxgywomCMMWaAFQVjjDEDrCgYY4wZYEXBGGPMACsKxhhjBlhRMMYYM8CKgjHGmAFWFIwxxgywomBQVVo6eilr6KC33+d0HGOMg0I2HKdxv+qWTh5+9zDPba6ktrUbAK9HWDYlmzvPn+xwOmOME6wojEM+n/LQu4d4YNVeevp8XDgzjy+cn0VaQiwHjrbx3KZKPvfbdWRf+Y/09PmI89oGpTHjhRWFcaa9u49vPLmFldtr+PisPO775FwmZSf9zTzfuHgmv3jjAA/4+nl6YwWfWlRIvDfGocTGmHCyohAhiieVUFFeNqr3xnhj6e/rRWITyLvhX4kvnEXTmw/z2x89y29P8b7EKUuI+fR9PL+5imsXFhIbY1sMxkQ7KwoRoqK8jAde2zOq99598Uz+98pdPLe5iqqWTi6bO4Hpy+8H7h/2fZfOncDL22t4e289F83OH9XyjTGRw/70GydW766jsrmTi+fkMz0/Nej3Tc9PZXFJJturWtlXeyyECY0xbmBFYRxIW/opdtcc45wp2cyakDbi958zJZv8tHje2FNPV29/CBIaY9wiZEVBRB4SkToR2T5oWpaIrBKRfYH7zEGv3SMi+0Vkj4hcEqpc401NSxcZF9zGtNwUzirNHP4NQ4jxCBfNyqert5/3DzaMcUJjjJuEckvhYeDSE6Z9G1itqtOB1YHniMgc4EZgbuA9vxARO93lNPX0+Vi5vZr+tgY+MTsPERn1Z+WmxjO/KJ1tFS3UH+sew5TGGDcJWVFQ1beBxhMmXw08Enj8CHDNoOmPq2q3qh4C9gNLQ5VtvHjvwFFau/o4+uJPiI89/Rq7bEo2sV4Paw/Z1oIx0SrcxxTyVbUaIHCfF5heCJQPmq8iMO1DROQuEVkvIuvr6+tDGjaSVTV3sqWihTOLMuiu3Dkmn5kQG8Oi4gwO1LdT29o1Jp9pjHEXtxxoHmq/hg41o6quUNUlqrokNzc3xLEik8+nvL67jtQEL+dMzR7Tzz5zUgbxXg9rD524EWiMiQbhLgq1IlIAELivC0yvAIoHzVcEVIU5W9TYVtlCQ3sPF0zPHfMWFfHeGM4szuDQ0XYa23vG9LONMc4Ld1F4Abg98Ph24PlB028UkXgRmQxMBz4Ic7ao0Bk4Q6g4K5GpuckhWcb8onRiPMKm8qaQfL4xxjmhPCX1MeB9YKaIVIjInfgvoV0uIvuA5YHnqOoO4AlgJ/AK8A+qaifEj8LGI0109/m4YHruaZ1tdCpJcV5mT0hlV/UxOnvsx2RMNAlZmwtVvekkL110kvl/APwgVHnGg/buPjaXNzMjP4WclPiQLuvM4gy2V7WyvaqFs0qzQrosY0z4uOVAsxkDG4400e9Tlk0Z24PLQ8lOiacwI5EdVa2oDnlOgDEmAllRiBJtXX1srWxhVkEqmUlxYVnmGYXptHT2UtbYEZblGWNCz4pClFh3uBFV5ezJod9KOG5qXjIJsR62V7aGbZnGmNCyohAFjnX1sr2qhTkT00hPjA3bcr0eD7ML0jh4tI1Oa5RnTFSwohAFtpS3oMBZJeE/4Dt7Qho+xdpqGxMlrChEuJ4+H9uqWpiWm0JaGLcSjstJiSM7OY7dNVYUjIkGVhQi3K7qVnr6fCyclOHI8kWEmRNSqW7poqWz15EMxpixY0Uhgqkqm8qbmZCWQEF6omM5Zk7wj+S2x7YWjIl4VhQi2KGj7bR09jq2lXBcWkIshRmJ7K6xaxaMiXRWFCLYpvJmUuK9TM1NcToKsyak0tTRS50NwGNMRLOiEKGOtnVT0dTJgmJ/czqnTctLIUbEDjgbE+GsKESo7ZUtxHiEuRPTnY4C+AfgKc1JYm/tMXy2C8mYiGVFIQL19fvYXXOMqbnJJI7BMJtjZWZ+Kh09/VQ1dzodxRgzSlYUItCB+na6+3yu2Uo4riQ7Ga9H2F/X5nQUY8woWVGIQDuqWkhL8FKc6dxpqEOJ83ooyU4KFAXnj3MYY0bOikKEaenspbypkzkFaSEbROd0TM9Lpb2nn/jCWU5HMcaMghWFCLOzyt+RdPbENIeTDK00J4kYj5A08zynoxhjRsGKQgTxqbKzupWSrCTSEsLf5ygY8d4YSrKSSJp5Hj6fnYVkTKSxohBByhs7aOvuY65LtxKOm5aXgjctly0VzU5HMcaMkBWFCLK75hhxXg+Tc5OdjnJKU3KS0f5eVm6vcTqKMWaErChECPHGcaC+jWm5KXg97v6xxcfG0Hl4My9vq7ZeSMZEGHd/u5gBiVPPordfBzqSul3HnnepaOq0oTqNiTBWFCJE8uyPkhQXQ5HLrk04mc59a/B6hJe3VzsdxRgzAlYUIkBrVy+JU5cwIy8VjwuvTRiKr6uNc6Zms9J2IRkTUawoRIBXt9cg3riI2XV03OVnFHC4oYNd1dY51ZhIYUUhArywpYrepmry0+KdjjIiF8/JxyPw8jbbhWRMpHCkKIjI10Vkh4hsF5HHRCRBRLJEZJWI7AvcZzqRzW3qj3Xz7v6jdOx625VtLU4lOyWeZVOyeXm77UIyJlKEvSiISCHwP4ElqjoPiAFuBL4NrFbV6cDqwPNxb+X2anwK7bvedjrKqFx2RgEH69vZW2udU42JBE7tPvICiSLiBZKAKuBq4JHA648A1zgTzV1Wbqtham4yvUePOB1lVC6Zm4/YLiRjIkbYi4KqVgI/BsqAaqBFVV8D8lW1OjBPNZA31PtF5C4RWS8i6+vr68MV2xGN7T2sPdTAZfMKnI4yanmpCZxVmsVKOzXVmIjgxO6jTPxbBZOBiUCyiNwS7PtVdYWqLlHVJbm5uaGK6QqrdtbgU7h03gSno5yWK84oYG9tG/vr7CwkY9zOid1HnwAOqWq9qvYCzwDnArUiUgAQuK9zIJurrNxeQ1Fmousb4A3neFF7eZv1QjLG7ZwoCmXAMhFJEv/pNBcBu4AXgNsD89wOPO9ANtdo7erl3f1HuWzehIg76+hE+WkJLCnJtOMKxkQAJ44prAWeAjYC2wIZVgD3A8tFZB+wPPB83Hp9Vx29/cqlEXw8YbDLzihgd80xDtbbWUjGuJkjZx+p6vdUdZaqzlPVW1W1W1UbVPUiVZ0euG90IptbrNzuv1htYXGG01HGxGWBXUjWTtsYd7Mrml2oo6ePt/bWc8ncCXg8kb3r6LiJGYksLsnkhc1VTkcxxpyCFQUXemtPPV29vog/6+hEV585kT21x9hdY+20jXErKwoutGpnLRlJsSwtzXI6ypi64owCYjzCc5tsa8EYt7Ki4DJ9/T5e31PHx2fl4Y2Jrh9Pdko850/P4cUtVfh81gvJGDeKrm+dKLDhSBPNHb0sn53vdJSQuObMQiqbO9lQ1uR0FGPMEKwouMyqnbXExXg4f0Z0Xq29fE4+ibExPLep0ukoxpghWFFwEVVl1a5azp2WTUq81+k4IZEc72X5nHxe2lZNT5/P6TjGmBNYUXCRA/VtHGno4BNRuuvouKvPnEhzRy9/2RfdDQ2NiURWFMKseFIJIjLkbfFVnwPgjosXf+i1aHLBjFwyk2J5xnYhGeM60bmPwsUqyst44LU9Q772xPpy+n3KV59+70Ov3X3xzFBHC5vYGA/XLizid2sO09DWTXZKZA0zakw0sy0Fl2jv7qO6pYspOclORwmLz55dTG+/8tSGCqejGGMGCaooiMh5wUwzo3e4oR2AKbkpDicJj2l5qSwtzeKxD8ps/GZjXCTYLYX/G+Q0M0oH69tJTfCSkxLndJSwuensYg43dPD+gQanoxhjAk55TEFEzsE/AE6uiNw96KU0ICaUwcaTvn4fZY0dzJ2YFnUHlU/lsnkF3PfCTv77gzLOnZbjdBxjDMNvKcQBKfiLR+qgWytwfWijjR9lTR30+ZTJ4+R4wnEJsTFct6iIV3fU0NDW7XQcYwzDbCmo6lvAWyLysKoeCVOmcedgfTtxMR6KMpOcjhJ2nz27mIfePcRTGyr4Hx+d6nQcY8a9YI8pxIvIChF5TUReP34LabJxQlU5dLSd0uwkYqJk7ISRmJaXytLJWfxuzRH6+u0KZ2OcFmxReBLYBNwLfHPQzZym2tZuOnr6mZw7vnYdDfb5j0ymoqnTRmUzxgWCvXitT1V/GdIk49TBo22IQGn2+C0Kn5idz5ScZFa8fZAr5xeMq4PtxrhNsFsKL4rIl0SkQESyjt9CmmycOFjfTmFGIgmx4/dkLo9H+Pz5U9hW2cJ7dnqqMY4Ktijcjn930XvAhsBtfahCjRctnb00tPeMm6uYT+VTiwqZkJbAT/+81y5mM8ZBQe0+UtXJoQ4yHh2sbwOi9Cpm8Yx4N1DKwiuoufiLvLu/gY9Mt+sWjHFCUEVBRG4barqqPjq2ccaXg/XtZCfHkZ4Y63SUsae+kzb+O5k+n4+fPb+GH7+2h/OmZduxBWMcEOzuo7MG3c4H7gOuClGmcaGzt5/K5k6mRuNWwih5PR6a3/kDm8ubeXFrtdNxjBmXgioKqvqVQbcvAAvxX+1sRunw0XYUmDKOT0UdSvv215lTkMaPVu6mq7ff6TjGjDujbZ3dAUwf7UJFJENEnhKR3SKyS0TOCZzRtEpE9gXuM0f7+ZHgQH0bKfFe8lJtLIG/oT7uvXI2lc2d/PyN/U6nMWbcCbZ19osi8kLg9hKwB3j+NJb7M+AVVZ0FLAB2Ad8GVqvqdGB14HlU6uv3caShgym5ybbffAjnTs3hUwsL+eWbB9hd0+p0HGPGlWAvXvvxoMd9wBFVHdXoKCKSBlwA3AGgqj1Aj4hcDVwYmO0R4E3gW6NZhtuVNfob4NmpqCd375VzeHNvPd98citPf/Fc4rw2HpQx4RDsMYW3gN34O6RmAj2nscwpQD3wWxHZJCK/EZFkIF9VqwPLqwbyhnqziNwlIutFZH19fWQO/H6gvp047/hsgBesrOQ4fnjtPLZVtvB/Xt3tdBxjxo1gdx99GvgAuAH4NLBWREbbOtsLLAJ+qaoLgXZGsKtIVVeo6hJVXZKbmzvKCA4SD4eOtjM5O3lcNsAbiUvnFXDrshJ+/ZdDvLrD+iIZEw7BbpN/FzhLVW9X1duApcA/j3KZFUCFqq4NPH8Kf5GoFZECgMB93Sg/39XiJ86is7ffzjoK0nevmM2C4gy+9vhmtlY0Ox3HmKgXbFHwqOrgL+mGEbz3b6hqDVAuIjMDky4CdgIv4G+nQeD+dA5ku1bijGXEiFCSbbuOgpEQG8NvbltCVnIcf/fwOvbWHnM6kjFRLdgv9ldE5FURuUNE7gBeAl4+jeV+BfiDiGwFzgR+CNwPLBeRfcDywPOooqokTV9GUVYi8d7x2wBvpHJT43n0zqV4RLhpxRp2VtkZScaEyimLgohME5HzVPWbwK+A+fhPIX0fWDHaharq5sBxgfmqeo2qNqlqg6pepKrTA/eNo/18t9pX10Zs5kSm5thVzCM1NTeFx+5aRmyMhxsefI8/76x1OpIxUWm4LYWfAscAVPUZVb1bVb+Ofyvhp6GNFn1eCxwsteMJozM1N4Xnv3weU3JT+Pyj6/nhy7vo7rOrno0ZS8Ndp1CqqltPnKiq60WkNDSRoteqnbV0V+0mOX7UF4NHvyC6q4o3jsyP3ckKruDnz75N459/RW/Fdvr7eke1yKLiSZSX2RDkxsDwRSHhFK8ljmWQaFfd0smWihY69q0FPul0HPcaQXfVww3tvLknltjPfJ+Ove/zpTtuGlXH2bsvnjn8TMaME8PtPlonIl84caKI3Il/oB0TpJXb/LuOOva863CS6FGancwtyyZx7tRsEkoX8uj7h3lrTz0dPX1ORzMmYg23pfA14FkRuZm/FoEl+DukXhvCXFHnpW3VzC5I40hTldNRoorX4+Gs0iyeuPsKLv3Bc2ypbGZHdQuLJ2WycFKmtccwZoROWRRUtRY4V0Q+BswLTH5JVV8PebIoUtXcyYYjTXzj4hm84nSYKNXf1shFs/NZOCmT9w4cZc2hRrZWtrB0chbzJqbb1ePGBCnY4TjfAN4IcZaotXK7f9fR5WcU8BWHs0S7rOQ4rpw/keqWTt7d38Cbe+rZVtnCJXMmkGttyo0Zlm1bh8FLW6uYXZAWnWMxu1RBeiLXLSrkyvkFdPb08/i6Mj443IjPp05HM8bVrCiEWFVzJxvLmrlyfoHTUcYdEWFqbgq3LCthWm4K7x9o4OlNFXYg2phTsKIQYi9v8481fPkZVhSckhgbw2VnFHDJnHzqWrt57INyGtq6nY5ljCtZUQixl7ZVM6cgjck2oI7jZhWkccPiInyqPLWxgrrWLqcjGeM6VhRCqLK5k01lzVxhu45cIy8tgRsWFxEb4+HpTZVUNXc6HckYV7GiEELPbaoEsOMJLpORFMf1i4tIio3huc2VxBfOcjqSMa5hRSFEVJVnN1VyVmkmJdm268ht0hJiuX5xEclxXnKv+x7762ycBmPAikLIbKtsYX9dG9cuLHI6ijmJ5Hgv1ywshP4+bn9oHbV2jMEYKwqh8szGSuK8Hq6ws45cLT0xlrqn7qO5o4fbH/qA1q7RdVo1JlpYUQiB3n4fL2ypYvnsfNKTRt6104RXT+0BHrx1Mfvr2vj645vtAjczrllRCIG39tTT2N7DtQsLnY5ignT+9Fz++co5rN5dx09X73M6jjGOsaIQAs9uqiQrOY6Pzsx1OooZgdvOKeH6xUX85+p9vBoYJc+Y8caKwhhr6ehl1a5arlowkdgYW72RRET4t2vmsaAonbv/uNnOSDLjkn1rjbHnt1TS0+fjukV21lEkSoiN4cFbF5MYF8Ndj26wA89m3LGiMIZUld+vOcL8onTOKEp3Oo4ZpYL0RH5x82LKGjv4mh14NuOMFYUxtP5IE3tr27j57ElORzGnaenkLP7lk3N4fXcdP/3zXqfjGBM2VhTG0O/XHCE1wcsnF0x0OooZA7cuK+GGxUX85+v77cCzGTesKIyRhrZuVm6r4bpFRSTFBTWgnXE5EeH7duDZjDNWFMbIkxsq6On32a6jKGMHns1441hREJEYEdkkIn8KPM8SkVUisi9wn+lUtpHy+ZT/XlvG2ZOzmJ6f6nQcM8YK0hP5+WcXUdbYYVc8m6jn5JbCV4Fdg55/G1itqtOB1YHnEeGtffWUNXZw87ISp6OYEDl7SvbAFc8/WbXH6TjGhIwjRUFEioArgN8Mmnw18Ejg8SPANWGONWor3jrIhLQELp07wekoJoRuO6eEm5YW8/M3DvDEunKn4xgTEk5tKfwU+CfAN2havqpWAwTu84Z6o4jcJSLrRWR9fX39aYUonlSCiIz4Vjzpr1sEW8qbef9gA3d+ZDJxXjtEE81EhP919TzOn57Dd57dRvHSS0b1+3Pi75AxbhL202RE5EqgTlU3iMiFI32/qq4AVgAsWbLktHbuVpSX8cBrI98VcPfFMwcer3j7IKkJXm5cWnw6UUyEiI3x8IubF3HDg++z87w7+c49PyYnJX7EnzP4d8gYN3HiT9vzgKtE5DDwOPBxEfk9UCsiBQCB+zoHso3I4aPtrNxezS3LSkhNsBbZ40VqQiy//dxZ+Ho6eXZTJU0dPU5HMmbMhL0oqOo9qlqkqqXAjcDrqnoL8AJwe2C224Hnw51tpH7zzkG8Hg+fO7fU6SgmzArSE6n9472o+gdUaum0U1VNdHDTTvD7geUisg9YHnjuWkfbunlyfQXXLiwkLy3B6TjGAX0N/p9/b7+PZzZWcMyuYTBRwNGioKpvquqVgccNqnqRqk4P3Dc6mW04v/nLIXr6fXzhgilORzEOyk2N55qFhXT1+njathhMFHDTlkLE8CRn8PB7h7hqwUSm5aU4Hcc4bEJaAtcuLKSrt58nN5TT0NbtdCRjRs2KwiikL7uB3n7la5+Y4XQU4xIT0hO4fnERKDy1oYKa1i6nIxkzKlYURuhYVy+pZ17O9YuKmJyT7HQc4yI5KfHcsKSYOK+HpzdUcKC+zelIxoyYFYUR+uBwIwh85aJpTkcxLpSeGMunlxSTnRLHn7ZWs7GsCVXrlWQihxWFEWjp7GVnVSvHNr9KUWaS03GMSyXHe7luURHT8lL4y76jvLGn3promYhhRWEE3t1/FI8IrWuecDqKcbnYGA+Xz5vAkpJMtlW28MKWKrr7+p2OZcywrCgEqbyxg311bSwpzaS/zdVnyxqXEBHOm5bDRbPzKG/q4MkNFTYeg3E9KwpB8PmUt/bWk5bgZfGkiBnmwbjEvInpXH1mIce6+vjjunJq7cwk42JWFIKwtbKFhvYeLpiRizfGA+IZdXdM40Kj/HmOxKSsJD69uAivR3hqQwWJ088J0T/GmNNjgwkPo6Onj/cPNjApK4kpx09BVd+ouquCdcd0pVH+PEf6s8xOieczZxXz4pZqeq+9hxVvH+AL50+xPxaMq9iWwjDeO9BAX7+Pj87Itf+85rQlxXm5blEhHXve5Ycv7+a7z22nt983/BuNCRMrCqdQ29rFjqpWFhRnkJUc53QcEyW8MR6OPv+/+dKFU/nvtWV88fcb6Oq1M5OMO1hROAlV5c099STFxXD25Cyn45ioo/zTpbP4/tVz+fOuOj7323W0dfc5HcoYKwons7vmGDWtXZw3LYd4b4zTcUyUuvWcUv7jMwv44HAjN/96DU3tNmCPcZYVhSF09/Xzzv6jTEhLYPaEVKfjmCh37cIiHrxlMbtqjnHzb9bSbCO5GQdZURjCB4ca6ejp56Mz7eCyCY/lc/JZceti9te1cct/raWlwy5yM86wonCCxvYeNpc3M3diGhNsRDUTRhfOzONXty5mT80xbntorQ3YYxxhRWEQVf+Vy94YD+dOzXY6jhmHPjYrj1/evJid1a184ZH1dlaSCTsrCoMcPNpOWWMHyyZnkRRn1/UZZ3xiTj4PfPpM1h1p5KuPb6LfOqyaMLKiENDX7+PtvfVkJ8cxvyjD6ThmnPvkgol878o5vLqjlnuf225jMpiwsT+HAzaWNdPa1cenFhYS47GDy8Z5d5w3mbpj3fzizQPkpcbz9eU2/KsJPdtSAFq7ell3uJFpeSkUZ9ngOSYMgmzC963LZtO2dRU/W72P1IWX442NG3UzxuJJJU7/q00EsC0F4J19RwE4f1qOw0nMuDGCJnw+n/Li1irkkn+gtrWeHzz4h1Et0poxmmCM+y2FgcFzSjJJS4x1Oo4xH+LxCJefUUBuajw5V/0TR9u6nY5kotj4Lgri+evgOSU2eI5xr9gYD5+cPxFfTycvbqmio8f6JJnQCHtREJFiEXlDRHaJyA4R+WpgepaIrBKRfYH7kH9Lpy68nIb2Hs6fHhg8xxgXS0nwUv/M92nv6edPW6vp81nLbTP2nPgm7AP+UVVnA8uAfxCROcC3gdWqOh1YHXgeMg1t3aSffwvFWYlMzU0O5aKMGTM9Nfu5ZE4+1S1dvL6rzk5VNWMu7EVBVatVdWPg8TFgF1AIXA08EpjtEeCaUOb48Wt78MQmcOGMPOtvZCLK9PxUlk3JYlfNMdYfaXI6jokyju4zEZFSYCGwFshX1WrwFw4g7yTvuUtE1ovI+vr6+lEtd1tFC4+vK+fYxj/Z4DkmIi0tzWJGfgrvHWhgf12b03FMFHGsKIhICvA08DVVbQ32faq6QlWXqOqS3NzcUS27KDORz39kMs3v/Peo3m+M00SE5bPzmZCWwKs7aqg71uV0JBMlHCkKIhKLvyD8QVWfCUyuFZGCwOsFQF2olp+ZHMd3r5iD9nSEahHGhJw3xsOV8wtIiI3hxS3VNnKbGRNOnH0kwH8Bu1T1gUEvvQDcHnh8O/B8uLMZE2mS471ctWAi3X39vLilit5+OyPJnB4nthTOA24FPi4imwO3y4H7geUisg9YHnhujBlGbmo8l86dQN2xbl7bUWtnJJnTEvY2F6r6DnCy030uCmcWY6LFlNwUzp+ew1/2HeX9gw2cO9VatpjRsd5HxkSJhcUZNLX3sO5wExlJccwpSHM6kolAdhmvMVFCRLhwZh5FmYms3lXL4YZ2pyNRPKnEOrpGGNtSMCaKxHiEK+cX8PSGSl7aWs2nFhVSkJ7oWJ6K8rKgu8EOZh1dnWNbCsZEmXhvDFefOZHkeC/Pb66iwbqqmhGwomBMFEqO93JtYBTBZzdVWmEwQbOiYEyUSk+M5VMLC1Hg6Y2VxOZNdjqSiQBWFIyJYtkp8Vy/uIgYj5B/07+zqcwa6JlTs6JgTJTLTIrjhsVF+Dpb+eyv1/LK9mqnIxkXs6JgzDiQlhhLzR/+iZkTUvn732/kR6/stpYYZkhWFIwZJ3ztzTx+1zJuWlrML988wPW/fI+dVUE3KDbjhBUFY8aRhNgY/v1T8/n5ZxdR0dTJJ//fO9zzzDYqmqxjsPGzi9eMGYeumF/AR6bl8MCqPTz2QTlPrC/nwhm5XLmggPOm5ZCXmjDk+3r7fZQ3dnCkoYNDR9spa+ygoqmD8sZOGtq76e710d3vwyOQlRRH/o0/5K099UzMTGBSVhLx3pgw/0vNSFlRMGacSk+K5V+vnsf/+OhUfrfmCE9vqGD1bv8wJjkpcRRmJJKS4KW710dHTz/Hunupau6i3/fXLqzJcTEUZyVRnJXEopJMEmI9xHk9qMLRtm4O7oxle1ULmyuaiRGhNCeJhcWZTMxIsGFwXcqKgjHj3MSMRL516Sy+efFMdlS1svZQA3trj1Hb2k1bdx/xXg8ZSbEkx6dw9YIkSnOSmZyTREl2MtnJcaf8cv+PzyzkG6/spqa1i/11beypOcaB+gompCWwuCSTqbnJVhxcxoqCMQYAj0c4oyidM4rSx/RzYzxCYUYihRmJnDs1m53VrWwqa+albdVMTE/gozNzT7q7yoSfHWg2xpzSaDudDrUFEBvjYUFRBredU8JFs/Jo6ujlsQ/KWb27lq7efgf+dc46nXUbqk6ytqVgjDml0XY6hZN3O/WIMK8wnel5Kaw51MiWimYO1rfzsZl5TMtLOZ24ESUU6/Z0WVEwxjgmPjaGj87IZdaEVP68q5aXtlUzPS8FT1KG09HGLdt9ZIxxXH5aAjeeNYlzpmZzsL6diZ//JU9vqLDxph1gRcEY4woxHmFpaRafPXsSvY0V/OOTW7jjt+uobO50Otq4YkXBGOMqWclx1P7hW9z3yTmsO9zIxQ+8xaPvH8bns62GcLCiYIxxH/Vxx3mTefVrF7BwUib/8vwOPrPifQ7UtzmdLOrZgWZjjGsVZyXxuzuX8uSGCv7tTzu57Gd/4Ssfm8ad508mKS76v75UldauPpo7eujs7aejp5+u3n58Pkie+7GQLDP616oxJqKJCJ9eUsyFM3L5l+d38JNVe3nk/SN8+WNTuensSVHTT0lVaen0txKpaumkrrWbxo6ev2krAiD4j78klCwISQ4rCsaYiJCXlsCDty5m3eFGfvzqHu57cScPvnWQz549iRvPKiYvLbKuiu7t9xFXMIONZU1UNXdS1dxFZ+ACvnivhwlpCRRlpZOVFOdvMxLnJTEuhnivBxHh7n+/AviPMc9lRcEYE1HOKs3i8buW8c7+o6x4+yAPrNrLf67ex8Vz87lsXgEXzswlNSHW6ZgfUn+sm83lzWwqa2JjWROby5spuO0B/rLvKOmJsZRkJzExI5GJ6QlkDdNTKpRcVxRE5FLgZ0AM8BtVvd/hSMYYlxERzp+ey/nTczl0tJ3frznCc5sqeXlbDXExHpZNzeaskkwWl2SyoDiD5PjwfdX19vs40tDB/rpj7KttY3ftMbaUN1PR5D+11usR5kxM47NLS/jRN+/inh+vCGu+4bgnCSAiMcDPgeVABbBORF5Q1Z3OJjPGuNXknGT++co5fOfy2Wwsa+LV7TW8tbeen+ytH5hnYnoCU3JTKM1JIjclgeyUOLKT48hOiSct0Uu8179bJt7rb/3tU/D5lD6f4lP/fX+/0t7TR1t3H8e6ejnW1UdzRy81rV3UtnRR09pFTUsX5U0d9Pb/9ThAYUYiZxZncPs5pSyclMG8wnQSYv3HQb531buuKgjgsqIALAX2q+pBABF5HLgasKJgjDmlGI9wVmkWZ5VmcS/Q0tHLpvImtla0cLC+jYNH23lxSzUtnb1julyvR8hPSyA/LZ5ZBaksn5vPjLxUpuenMDU3xXVf+sMRN11GLiLXA5eq6ucDz28FzlbVLw+a5y7grsDTmcBouknlAEdPM264WNbQiJSskZITLGuohCJriarmDvWC20rYUEdW/qZqqeoKYMVpLURkvaouOZ3PCBfLGhqRkjVScoJlDZVwZ3XbFc0VQPGg50VAlUNZjDFm3HFbUVgHTBeRySISB9wIvOBwJmOMGTdctftIVftE5MvAq/hPSX1IVXeEYFGntfspzCxraERK1kjJCZY1VMKa1VUHmo0xxjjLbbuPjDHGOMiKgjHGmAFRXRRE5FIR2SMi+0Xk20O8LiLyn4HXt4rIIidyBrIMl/VCEWkRkc2B2784lPMhEakTke0ned1N63S4rG5Zp8Ui8oaI7BKRHSLy1SHmccV6DTKrW9Zrgoh8ICJbAln/dYh53LJeg8kanvWqqlF5w3+g+gAwBYgDtgBzTpjncmAl/usjlgFrXZz1QuBPLlivFwCLgO0ned0V6zTIrG5ZpwXAosDjVGCvi39Xg8nqlvUqQErgcSywFljm0vUaTNawrNdo3lIYaJmhqj3A8ZYZg10NPKp+a4AMESkId1CCy+oKqvo20HiKWdyyToPJ6gqqWq2qGwOPjwG7gMITZnPFeg0yqysE1tXxodpiA7cTz6xxy3oNJmtYRHNRKATKBz2v4MO/vMHMEw7B5jgnsHm5UkTmhifaiLllnQbLVetUREqBhfj/UhzMdev1FFnBJetVRGJEZDNQB6xSVdeu1yCyQhjWazQXhWFbZgQ5TzgEk2Mj/n4lC4D/CzwX6lCj5JZ1GgxXrVMRSQGeBr6mqq0nvjzEWxxbr8Nkdc16VdV+VT0Tf3eEpSIy74RZXLNeg8galvUazUUhmJYZbmmrMWwOVW09vnmpqi8DsSKSE76IQXPLOh2Wm9apiMTi/5L9g6o+M8Qsrlmvw2V103odlKkZeBO49ISXXLNejztZ1nCt12guCsG0zHgBuC1wBsIyoEVVq8MdlCCyisgEEf9QTCKyFP/PriHsSYfnlnU6LLes00CG/wJ2qeoDJ5nNFes1mKwuWq+5IpIReJwIfALYfcJsblmvw2YN13p1VZuLsaQnaZkhIn8feP1B4GX8Zx/sBzqAz7k46/XAF0WkD+gEbtTAKQnhJCKP4T8LIkdEKoDv4T8o5qp1CkFldcU6Bc4DbgW2BfYpA3wHmDQoq1vWazBZ3bJeC4BHxD94lwd4QlX/5MbvgCCzhmW9WpsLY4wxA6J595ExxpgRsqJgjDFmgBUFY4wxA6woGGOMGWBFwRhjIoQM0+TxhHknib954aZAs7/Lg1mGFQVjjIkcD/PhC/BO5l78p7YuxH/t0y+CeZMVBRP1RKRIRJ4XkX0ickBEfha4SHAsl/H3InLbWH7mCJd/h4j8P6eWb8JjqCaPIjJVRF4RkQ0i8hcRmXV8diAt8DidIK/UtqJgolrgCtBngOdUdTowA0gBfjCWy1HVB1X10bH8TGOCtAL4iqouBr7BX7cI7gNuCVy4+TLwlWA+zIqCiXYfB7pU9bfgbzoGfB34OxH5UmAL4hXxD3D0veNvEpFbxD/oyWYR+VXgSlNEpE1EfhDoVLlGRPID0+8TkW8EHr8pIj8KvH+viJwfmJ4kIk8E9u/+UUTWisiSkwUX/8BLGwPLWh2YliUizwU+Y42IzA/RejMRQPyNCc8FngxcYf4r/FdHA9wEPKyqRfiv2v6diAz7nW9FwUS7ucCGwRMCXT3L8Ld5WQrcDJwJ3CAiS0RkNvAZ4LxA18r+wDwAycCaQKfKt4EvnGS5XlVdCnwNf3sNgC8BTao6H/g+sPhkoUUkF/g1cF1gWTcEXvpXYFPgM74D2NbJ+OYBmlX1zEG32YHX7gSeAFDV94EEYNgGelYUTLQThm6FfHz6KlVtUNVO/LuZPgJchP8Le13gr6+L8I+KB9AD/CnweANQepLlPjPEPB/BP4ASqrod2HqK3MuAt1X1UGD+4/uRPwL8LjDtdSBbRNJP8TkmigX+wDkkIjfAwPCiCwIvl+H/3SXwh04CUD/cZ0ZtQzxjAnYA1w2eICJp+Nsl9/PhgqH4C8YjqnrPEJ/XO6gJWT8n/z/UPcQ8Q/XuP5lTFbMTWQOzceIkTR5vBn4pIvfib/j4OP4hff8R+LWIfB3/78gdwTTQs6Jgot1q4H4RuU1VHw0cG/gJ/lP7OoDlIpKFv+vkNcDfBaY/LyL/oap1gddTVfXIaWZ5B/g08IaIzAHOOMW87wM/F5HJqnpIRLICWwtv4/8S+L6IXAgcVdXWQEdlE+VU9aaTvPSh01RVdSf+rrYjYruPTFQL/GV0Lf7jBfvwDzTfhX9/PPi/qH8HbAaeVtX1gf9M9wKvichWYBV/PXh3On4B5AY+81v4dx+1nCR3PXAX8IyIbAH+GHjpPmBJ4DPuB24fg1zGDLDW2WbcEpE7gCWq+uUwLS8GiFXVLhGZin8rZoaq9oRj+cYEw3YfGRM+Sfh3HcXiPzbwRSsIxm1sS8EYh4nIWiD+hMm3quo2J/KY8c2KgjHGmAF2oNkYY8wAKwrGGGMGWFEwxhgzwIqCMcaYAf8fisSmHCWgmf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60843" y="2290937"/>
            <a:ext cx="39489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Calibri" pitchFamily="34" charset="0"/>
                <a:ea typeface="Cambria" pitchFamily="18" charset="0"/>
                <a:cs typeface="Calibri" pitchFamily="34" charset="0"/>
              </a:rPr>
              <a:t>          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Here in this </a:t>
            </a:r>
            <a:r>
              <a:rPr lang="en-US" sz="2000" b="1" dirty="0" smtClean="0">
                <a:latin typeface="Helvetica Neue"/>
              </a:rPr>
              <a:t>hist</a:t>
            </a:r>
            <a:r>
              <a:rPr lang="en-US" sz="2000" b="1" dirty="0">
                <a:solidFill>
                  <a:srgbClr val="000000"/>
                </a:solidFill>
                <a:latin typeface="Helvetica Neue"/>
              </a:rPr>
              <a:t>-</a:t>
            </a:r>
            <a:r>
              <a:rPr lang="en-US" sz="2000" b="1" i="0" dirty="0" smtClean="0">
                <a:solidFill>
                  <a:srgbClr val="000000"/>
                </a:solidFill>
                <a:effectLst/>
                <a:latin typeface="Helvetica Neue"/>
              </a:rPr>
              <a:t>plot 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Helvetica Neue"/>
              </a:rPr>
              <a:t>we observed </a:t>
            </a:r>
            <a:r>
              <a:rPr lang="en-US" sz="2000" b="1" dirty="0" smtClean="0">
                <a:latin typeface="Helvetica Neue"/>
              </a:rPr>
              <a:t>companies on the basis of ratings</a:t>
            </a:r>
            <a:endParaRPr lang="en-US" dirty="0">
              <a:latin typeface="Calibri" pitchFamily="34" charset="0"/>
              <a:ea typeface="Cambria" pitchFamily="18" charset="0"/>
              <a:cs typeface="Calibri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DA69A0-96FE-7C8B-2970-2C74A4EA0E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90" y="1328649"/>
            <a:ext cx="6253391" cy="498261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37448" y="529971"/>
            <a:ext cx="105694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charset="0"/>
                <a:ea typeface="Lato Black" charset="0"/>
                <a:cs typeface="Lato Black" charset="0"/>
              </a:rPr>
              <a:t>  		</a:t>
            </a:r>
            <a:r>
              <a:rPr lang="en-US" sz="36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charset="0"/>
                <a:ea typeface="Lato Black" charset="0"/>
                <a:cs typeface="Lato Black" charset="0"/>
              </a:rPr>
              <a:t>Analysis </a:t>
            </a:r>
            <a:r>
              <a:rPr lang="en-US" sz="36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charset="0"/>
                <a:ea typeface="Lato Black" charset="0"/>
                <a:cs typeface="Lato Black" charset="0"/>
              </a:rPr>
              <a:t>on companies on sectors:</a:t>
            </a:r>
            <a:endParaRPr lang="en-US" sz="36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3404" y="4243521"/>
            <a:ext cx="10242686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Helvetica Neue"/>
              </a:rPr>
              <a:t>observation: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Helvetica Neue"/>
              </a:rPr>
              <a:t>    The majority of companies in the dataset belong to the </a:t>
            </a:r>
            <a:r>
              <a:rPr lang="en-US" sz="2000" b="1" dirty="0" smtClean="0">
                <a:latin typeface="Helvetica Neue"/>
              </a:rPr>
              <a:t>private </a:t>
            </a:r>
            <a:r>
              <a:rPr lang="en-US" sz="2000" b="1" dirty="0">
                <a:latin typeface="Helvetica Neue"/>
              </a:rPr>
              <a:t>sector it is indicated by the largest slice in the </a:t>
            </a:r>
            <a:r>
              <a:rPr lang="en-US" sz="2000" b="1" dirty="0" smtClean="0">
                <a:latin typeface="Helvetica Neue"/>
              </a:rPr>
              <a:t>count plot.</a:t>
            </a:r>
            <a:endParaRPr lang="en-US" sz="2000" b="1" dirty="0"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Helvetica Neue"/>
              </a:rPr>
              <a:t>    public sector companies also have a significant presence but are relatively less compared to the private sector </a:t>
            </a:r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2992F7-F186-FEB8-33E7-A108AB74A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747" y="1186135"/>
            <a:ext cx="4462542" cy="35199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BB6BAB-94CF-62A9-0CA8-327B3C996ED4}"/>
              </a:ext>
            </a:extLst>
          </p:cNvPr>
          <p:cNvSpPr/>
          <p:nvPr/>
        </p:nvSpPr>
        <p:spPr>
          <a:xfrm>
            <a:off x="633151" y="5292974"/>
            <a:ext cx="496851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i="0" dirty="0" smtClean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en-US" sz="20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 lvl="0"/>
            <a:endParaRPr lang="en-US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404" y="1307691"/>
            <a:ext cx="3988005" cy="318565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39096" y="505198"/>
            <a:ext cx="97107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on </a:t>
            </a:r>
            <a:r>
              <a:rPr lang="en-US" sz="36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salary of top 5 Companies </a:t>
            </a:r>
            <a:endParaRPr lang="en-US" sz="36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F1530C-5CFF-540B-093E-A33AD5783D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68" y="1339361"/>
            <a:ext cx="7909105" cy="44223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979002-1FDF-47C2-50E0-F31FE9E9B91D}"/>
              </a:ext>
            </a:extLst>
          </p:cNvPr>
          <p:cNvSpPr txBox="1"/>
          <p:nvPr/>
        </p:nvSpPr>
        <p:spPr>
          <a:xfrm>
            <a:off x="8504903" y="1763324"/>
            <a:ext cx="29693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There are 5 top companies which are good in providing salary . Named as TCS , Accenture , Cognizant , Infosys , Cap Gemini.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EEFD278-AEE3-0876-C810-E1B4CAA83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39" y="646331"/>
            <a:ext cx="8210372" cy="43142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9A04C-862B-BC35-5FB5-A8BA0EBD4FF8}"/>
              </a:ext>
            </a:extLst>
          </p:cNvPr>
          <p:cNvSpPr txBox="1"/>
          <p:nvPr/>
        </p:nvSpPr>
        <p:spPr>
          <a:xfrm>
            <a:off x="217081" y="0"/>
            <a:ext cx="8550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</a:t>
            </a:r>
            <a:r>
              <a:rPr lang="en-US" sz="36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years and experiences</a:t>
            </a:r>
            <a:endParaRPr lang="en-US" sz="36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849F18-93DA-1050-61A1-5F39A584C58C}"/>
              </a:ext>
            </a:extLst>
          </p:cNvPr>
          <p:cNvSpPr txBox="1"/>
          <p:nvPr/>
        </p:nvSpPr>
        <p:spPr>
          <a:xfrm>
            <a:off x="865239" y="4945231"/>
            <a:ext cx="1054190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observation: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Calibri" pitchFamily="34" charset="0"/>
                <a:cs typeface="Calibri" pitchFamily="34" charset="0"/>
              </a:rPr>
              <a:t>    if we observe this box plot shows top companies based on years of experience "saint" company have more than </a:t>
            </a:r>
            <a:r>
              <a:rPr lang="en-US" sz="2000" b="1" dirty="0" smtClean="0">
                <a:latin typeface="Calibri" pitchFamily="34" charset="0"/>
                <a:cs typeface="Calibri" pitchFamily="34" charset="0"/>
              </a:rPr>
              <a:t>350 experience</a:t>
            </a:r>
            <a:endParaRPr lang="en-US" sz="2000" b="1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9712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9B623EF-A1C6-6C22-897B-9EB62EE33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29" y="1114909"/>
            <a:ext cx="9415892" cy="4813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331EA05-07D3-F713-EDB2-17E19B5AC054}"/>
              </a:ext>
            </a:extLst>
          </p:cNvPr>
          <p:cNvSpPr txBox="1"/>
          <p:nvPr/>
        </p:nvSpPr>
        <p:spPr>
          <a:xfrm>
            <a:off x="497324" y="-110346"/>
            <a:ext cx="98722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on </a:t>
            </a:r>
            <a:r>
              <a:rPr lang="en-IN" sz="36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Companies based on interviews</a:t>
            </a:r>
            <a:endParaRPr lang="en-IN" sz="36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6049F-8BB9-AD44-3B8D-AF453E979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48" y="1009527"/>
            <a:ext cx="10461523" cy="49947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FCAC24D-5B38-8F5E-118D-90F5C05D8746}"/>
              </a:ext>
            </a:extLst>
          </p:cNvPr>
          <p:cNvSpPr txBox="1"/>
          <p:nvPr/>
        </p:nvSpPr>
        <p:spPr>
          <a:xfrm>
            <a:off x="432619" y="-185421"/>
            <a:ext cx="9186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on </a:t>
            </a:r>
            <a:r>
              <a:rPr lang="en-US" sz="3600" b="1" u="sng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companies on basis of jobs</a:t>
            </a:r>
            <a:endParaRPr lang="en-US" sz="36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5225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43880" y="546549"/>
            <a:ext cx="104289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charset="0"/>
              </a:rPr>
              <a:t>Correlation Distribution of Numerical Columns:</a:t>
            </a:r>
            <a:endParaRPr lang="en-US" sz="36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 flipV="1">
            <a:off x="941798" y="5195304"/>
            <a:ext cx="6096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6695767" y="2250022"/>
            <a:ext cx="41970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+mj-lt"/>
              </a:rPr>
              <a:t>Observation</a:t>
            </a:r>
            <a:r>
              <a:rPr lang="en-US" sz="2400" b="1" dirty="0" smtClean="0">
                <a:latin typeface="+mj-lt"/>
              </a:rPr>
              <a:t>: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 smtClean="0">
                <a:latin typeface="+mj-lt"/>
              </a:rPr>
              <a:t>Heat map </a:t>
            </a:r>
            <a:r>
              <a:rPr lang="en-US" sz="2400" b="1" dirty="0">
                <a:latin typeface="+mj-lt"/>
              </a:rPr>
              <a:t>shows interviews and salaries have strong positive correlation </a:t>
            </a:r>
            <a:endParaRPr lang="en-US" sz="2400" b="1" dirty="0" smtClean="0">
              <a:latin typeface="+mj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dirty="0">
                <a:latin typeface="+mj-lt"/>
              </a:rPr>
              <a:t>J</a:t>
            </a:r>
            <a:r>
              <a:rPr lang="en-US" sz="2400" b="1" dirty="0" smtClean="0">
                <a:latin typeface="+mj-lt"/>
              </a:rPr>
              <a:t>obs </a:t>
            </a:r>
            <a:r>
              <a:rPr lang="en-US" sz="2400" b="1" dirty="0">
                <a:latin typeface="+mj-lt"/>
              </a:rPr>
              <a:t>and salaries have weak positive </a:t>
            </a:r>
            <a:r>
              <a:rPr lang="en-US" sz="2400" b="1" dirty="0" smtClean="0">
                <a:latin typeface="+mj-lt"/>
              </a:rPr>
              <a:t>correlation.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5AD67-CF6A-2705-AEDA-C3957A781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98" y="1192880"/>
            <a:ext cx="5729143" cy="42321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5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About me</a:t>
            </a:r>
            <a:endParaRPr lang="en-IN" sz="45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520190" y="3131821"/>
            <a:ext cx="8881110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Name : </a:t>
            </a:r>
            <a:r>
              <a:rPr lang="en-US" sz="3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Spandana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Devi .M</a:t>
            </a:r>
          </a:p>
          <a:p>
            <a:r>
              <a:rPr lang="en-US" sz="3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(B.Sc.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(Chemistry)., 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 B.A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(pursuing)</a:t>
            </a:r>
            <a:r>
              <a:rPr lang="en-US" sz="3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IN" sz="3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37485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44530" y="678094"/>
            <a:ext cx="6323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charset="0"/>
              </a:rPr>
              <a:t>CHALLENGES  FACED:</a:t>
            </a:r>
            <a:endParaRPr lang="en-US" sz="32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44921" y="1814107"/>
            <a:ext cx="8507002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endParaRPr lang="en-US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search the website (or) to take a perfect URL, it took lot of time.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We faced more Challenge while Collecting the data from Website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1" dirty="0"/>
              <a:t> Cleaning of data 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67532" y="544530"/>
            <a:ext cx="5353123" cy="6724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u="sng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charset="0"/>
              </a:rPr>
              <a:t>Conclusion</a:t>
            </a:r>
            <a:r>
              <a:rPr lang="en-US" sz="2800" u="sng" dirty="0">
                <a:solidFill>
                  <a:srgbClr val="002060"/>
                </a:solidFill>
                <a:latin typeface="Lato Black" charset="0"/>
              </a:rPr>
              <a:t>:</a:t>
            </a:r>
            <a:endParaRPr lang="en-US" sz="2800" dirty="0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3029" y="1397285"/>
            <a:ext cx="9103931" cy="5115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87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the observations , I can see that TCS is the best company to work with .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jobs and salaries have weak positive 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</a:t>
            </a:r>
          </a:p>
          <a:p>
            <a:pPr marL="10287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287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Heat map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interviews and salaries have strong positive correlation </a:t>
            </a:r>
          </a:p>
          <a:p>
            <a:pPr marL="10287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companies based on years of experience "saint" company have more than 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350    .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>
              <a:lnSpc>
                <a:spcPct val="150000"/>
              </a:lnSpc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FE71C48-F2FB-C58F-663E-5B92EAA87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588" y="640080"/>
            <a:ext cx="10398036" cy="5486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F50EB1-D351-B393-6F07-A6858649FD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878" y="6344274"/>
            <a:ext cx="2397385" cy="51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84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1900" y="855406"/>
            <a:ext cx="4270375" cy="646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rgbClr val="FF0000"/>
                </a:solidFill>
              </a:rPr>
              <a:t>INTRODUCTION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38150" y="1743075"/>
            <a:ext cx="10725481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Calibri" pitchFamily="34" charset="0"/>
                <a:cs typeface="Calibri" pitchFamily="34" charset="0"/>
              </a:rPr>
              <a:t> </a:t>
            </a:r>
            <a:r>
              <a:rPr lang="en-US" sz="2500" b="1" dirty="0" smtClean="0"/>
              <a:t>Ambition Box </a:t>
            </a:r>
            <a:r>
              <a:rPr lang="en-US" sz="2500" b="1" dirty="0"/>
              <a:t>was started in 2015 by two IIT Madras alums with the goal to help job seekers prepare for interviews. We grew from 0 to 1.5 Lakh users/month in 1.5 years and became one of the most loved platforms for interview prep in the country</a:t>
            </a:r>
            <a:r>
              <a:rPr lang="en-US" sz="2500" b="1" dirty="0" smtClean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b="1" dirty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sz="2500" b="1" dirty="0" smtClean="0"/>
              <a:t>Ambition BOX has </a:t>
            </a:r>
            <a:r>
              <a:rPr lang="en-US" sz="2500" b="1" dirty="0"/>
              <a:t>morphed from a small startup in an apartment to 40+ employees today that serve more than 85 Lakh users every month. Special thanks to our growing list of contributors without whom we could not have existed.</a:t>
            </a:r>
            <a:endParaRPr lang="en-US" sz="2500" b="1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AAD4CB-2341-C81B-DA75-15D4B0F69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12192000" y="412955"/>
            <a:ext cx="45719" cy="44245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19359B-797F-7A18-C9CE-DEC5DAEF3B81}"/>
              </a:ext>
            </a:extLst>
          </p:cNvPr>
          <p:cNvSpPr txBox="1"/>
          <p:nvPr/>
        </p:nvSpPr>
        <p:spPr>
          <a:xfrm>
            <a:off x="770019" y="1299410"/>
            <a:ext cx="9634889" cy="22419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gather data on the top 500 </a:t>
            </a:r>
            <a:r>
              <a:rPr lang="en-US" sz="2400" b="0" i="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fortune companies. After collecting the data , analyzing the top companies which offers great salary and also analyzing the ratings and review of the top 500 companies.</a:t>
            </a:r>
            <a:endParaRPr lang="en-US" sz="2400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en-I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99;p1">
            <a:extLst>
              <a:ext uri="{FF2B5EF4-FFF2-40B4-BE49-F238E27FC236}">
                <a16:creationId xmlns:a16="http://schemas.microsoft.com/office/drawing/2014/main" id="{2678BC59-5845-F84B-763D-023BDF2EFB54}"/>
              </a:ext>
            </a:extLst>
          </p:cNvPr>
          <p:cNvSpPr txBox="1"/>
          <p:nvPr/>
        </p:nvSpPr>
        <p:spPr>
          <a:xfrm>
            <a:off x="375039" y="657716"/>
            <a:ext cx="6239895" cy="76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IN" sz="3200" b="1" u="sng" spc="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PROBLEM STATEMENT: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A079F5-5E05-4EE0-0878-38AB6541E2C1}"/>
              </a:ext>
            </a:extLst>
          </p:cNvPr>
          <p:cNvSpPr txBox="1"/>
          <p:nvPr/>
        </p:nvSpPr>
        <p:spPr>
          <a:xfrm>
            <a:off x="770019" y="3833469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spc="2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  <a:endParaRPr lang="en-IN" sz="32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1F2364-CF2C-CC47-7459-1B7FCECFE1D2}"/>
              </a:ext>
            </a:extLst>
          </p:cNvPr>
          <p:cNvSpPr txBox="1"/>
          <p:nvPr/>
        </p:nvSpPr>
        <p:spPr>
          <a:xfrm>
            <a:off x="645383" y="4418244"/>
            <a:ext cx="8773998" cy="16879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Analyzing and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the companies which are very good for working and having an excellent salary and also having a good ratings and review and their jobs requirement.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6951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5700" y="524953"/>
            <a:ext cx="645226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Lato Black" charset="0"/>
                <a:cs typeface="Lato Black" charset="0"/>
              </a:rPr>
              <a:t>LIBRARIES USED</a:t>
            </a:r>
            <a:r>
              <a:rPr lang="en-US" sz="40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Lato Black" charset="0"/>
                <a:cs typeface="Lato Black" charset="0"/>
              </a:rPr>
              <a:t>:</a:t>
            </a:r>
            <a:endParaRPr lang="en-US" sz="40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23950" y="1647825"/>
            <a:ext cx="633412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  </a:t>
            </a:r>
            <a:r>
              <a:rPr lang="en-US" sz="2000" b="1" dirty="0">
                <a:solidFill>
                  <a:schemeClr val="tx1"/>
                </a:solidFill>
              </a:rPr>
              <a:t>Beautiful Soup</a:t>
            </a:r>
          </a:p>
          <a:p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 Requests</a:t>
            </a:r>
          </a:p>
          <a:p>
            <a:pPr>
              <a:buFont typeface="Arial" pitchFamily="34" charset="0"/>
              <a:buChar char="•"/>
            </a:pPr>
            <a:endParaRPr lang="en-US" sz="2000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  </a:t>
            </a:r>
            <a:r>
              <a:rPr lang="en-US" sz="2000" b="1" dirty="0">
                <a:solidFill>
                  <a:schemeClr val="tx1"/>
                </a:solidFill>
              </a:rPr>
              <a:t>Regex (re)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  Pandas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  Matplotlib</a:t>
            </a:r>
          </a:p>
          <a:p>
            <a:endParaRPr lang="en-US" sz="2000" b="1" dirty="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tx1"/>
                </a:solidFill>
              </a:rPr>
              <a:t>  Seaborn</a:t>
            </a:r>
          </a:p>
        </p:txBody>
      </p:sp>
      <p:pic>
        <p:nvPicPr>
          <p:cNvPr id="5" name="Picture 2" descr="Python Logo, symbol, meaning, history, PNG, brand">
            <a:extLst>
              <a:ext uri="{FF2B5EF4-FFF2-40B4-BE49-F238E27FC236}">
                <a16:creationId xmlns:a16="http://schemas.microsoft.com/office/drawing/2014/main" id="{25A488DD-E340-2264-757E-DC82AF7FB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748" y="817853"/>
            <a:ext cx="2394814" cy="1798714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Beautiful Soup | Great Learning">
            <a:extLst>
              <a:ext uri="{FF2B5EF4-FFF2-40B4-BE49-F238E27FC236}">
                <a16:creationId xmlns:a16="http://schemas.microsoft.com/office/drawing/2014/main" id="{1811E284-DB6B-9388-5669-6C9EF31B5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216" y="817853"/>
            <a:ext cx="3329008" cy="126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Matplotlib logo — Matplotlib 3.6.3 documentation">
            <a:extLst>
              <a:ext uri="{FF2B5EF4-FFF2-40B4-BE49-F238E27FC236}">
                <a16:creationId xmlns:a16="http://schemas.microsoft.com/office/drawing/2014/main" id="{39772E6D-E0A2-B9CD-4EEF-E593CAA10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618" y="5333153"/>
            <a:ext cx="3058618" cy="60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Discussion of seaborn logo · Issue #2243 · mwaskom/seaborn · GitHub">
            <a:extLst>
              <a:ext uri="{FF2B5EF4-FFF2-40B4-BE49-F238E27FC236}">
                <a16:creationId xmlns:a16="http://schemas.microsoft.com/office/drawing/2014/main" id="{616F1949-B8B3-8766-000A-E4737174E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0935" y="2265453"/>
            <a:ext cx="2338536" cy="232709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</p:pic>
      <p:pic>
        <p:nvPicPr>
          <p:cNvPr id="1026" name="Picture 2" descr="pandas-tutorial · GitHub Topics · GitHub">
            <a:extLst>
              <a:ext uri="{FF2B5EF4-FFF2-40B4-BE49-F238E27FC236}">
                <a16:creationId xmlns:a16="http://schemas.microsoft.com/office/drawing/2014/main" id="{14A76D78-84FE-4E7B-3B1E-DAA74763C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748" y="3193790"/>
            <a:ext cx="2981740" cy="160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9319" y="657093"/>
            <a:ext cx="43333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charset="0"/>
                <a:ea typeface="Lato Black" charset="0"/>
                <a:cs typeface="Lato Black" charset="0"/>
              </a:rPr>
              <a:t>WEB SCRAPPING:</a:t>
            </a:r>
            <a:endParaRPr lang="en-US" sz="3600" b="1" i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 rot="10800000">
            <a:off x="314325" y="1174521"/>
            <a:ext cx="79533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762125" y="4257556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7" name="Rectangle 6"/>
          <p:cNvSpPr/>
          <p:nvPr/>
        </p:nvSpPr>
        <p:spPr>
          <a:xfrm>
            <a:off x="541427" y="2518618"/>
            <a:ext cx="1147762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  Taking the website  that you want to work.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  Access the URL of website using code and download all  </a:t>
            </a:r>
          </a:p>
          <a:p>
            <a:r>
              <a:rPr lang="en-US" sz="2000" b="1" dirty="0"/>
              <a:t>       the HTML contents on the page.</a:t>
            </a:r>
          </a:p>
          <a:p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  Find out the request-response that gives you the data </a:t>
            </a:r>
          </a:p>
          <a:p>
            <a:r>
              <a:rPr lang="en-US" sz="2000" b="1" dirty="0"/>
              <a:t>       that you want.</a:t>
            </a:r>
          </a:p>
          <a:p>
            <a:r>
              <a:rPr lang="en-US" sz="2000" b="1" dirty="0"/>
              <a:t>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  Depending on the type of request(post or get)simulate </a:t>
            </a:r>
          </a:p>
          <a:p>
            <a:r>
              <a:rPr lang="en-US" sz="2000" b="1" dirty="0"/>
              <a:t>       the request in your code and retrieve the data from API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000" b="1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  Extract out useful info that you need.</a:t>
            </a:r>
            <a:endParaRPr lang="en-US" sz="1800" b="1" dirty="0"/>
          </a:p>
        </p:txBody>
      </p:sp>
      <p:sp>
        <p:nvSpPr>
          <p:cNvPr id="10" name="Rectangle 9"/>
          <p:cNvSpPr/>
          <p:nvPr/>
        </p:nvSpPr>
        <p:spPr>
          <a:xfrm>
            <a:off x="541427" y="1303424"/>
            <a:ext cx="8610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/>
              <a:t>  </a:t>
            </a:r>
            <a:r>
              <a:rPr lang="en-US" sz="2000" b="1" dirty="0"/>
              <a:t>Web Scrapping Is an automatic way to retrieve unstructured data from   a website and store them in a structured format.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9319" y="2095447"/>
            <a:ext cx="15376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b="1" u="sng" dirty="0">
                <a:solidFill>
                  <a:srgbClr val="FF0000"/>
                </a:solidFill>
              </a:rPr>
              <a:t>STEPS: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94EC02C-23FA-BB72-EB55-BBE987704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53" y="1166811"/>
            <a:ext cx="9190141" cy="452437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3F5869-3484-8FAE-AB42-020B247E8C05}"/>
              </a:ext>
            </a:extLst>
          </p:cNvPr>
          <p:cNvSpPr txBox="1"/>
          <p:nvPr/>
        </p:nvSpPr>
        <p:spPr>
          <a:xfrm>
            <a:off x="3647692" y="-109026"/>
            <a:ext cx="609442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5F2C3-3156-DA34-9C3F-48A5E4603826}"/>
              </a:ext>
            </a:extLst>
          </p:cNvPr>
          <p:cNvSpPr txBox="1"/>
          <p:nvPr/>
        </p:nvSpPr>
        <p:spPr>
          <a:xfrm>
            <a:off x="609600" y="711723"/>
            <a:ext cx="102452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Used </a:t>
            </a:r>
            <a:r>
              <a:rPr lang="en-US" sz="2000" b="1" dirty="0" err="1" smtClean="0"/>
              <a:t>Website:https</a:t>
            </a:r>
            <a:r>
              <a:rPr lang="en-US" sz="2000" b="1" dirty="0"/>
              <a:t>://www.ambitionbox.com/fortune500-companies-in-india</a:t>
            </a:r>
            <a:endParaRPr lang="en-IN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9A9A75-8796-99BC-1E6D-29EF0350F5E6}"/>
              </a:ext>
            </a:extLst>
          </p:cNvPr>
          <p:cNvSpPr txBox="1"/>
          <p:nvPr/>
        </p:nvSpPr>
        <p:spPr>
          <a:xfrm>
            <a:off x="1202453" y="5835071"/>
            <a:ext cx="6539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Here, we have used this website to get the data</a:t>
            </a:r>
            <a:r>
              <a:rPr lang="en-US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4033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004B95-168A-C7CE-C394-0F4C135EB467}"/>
              </a:ext>
            </a:extLst>
          </p:cNvPr>
          <p:cNvSpPr txBox="1"/>
          <p:nvPr/>
        </p:nvSpPr>
        <p:spPr>
          <a:xfrm>
            <a:off x="3643758" y="-95370"/>
            <a:ext cx="10270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IN" sz="3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RAW DATA : </a:t>
            </a:r>
            <a:endParaRPr lang="en-IN" sz="3200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33B7B-47FB-F585-7B32-6506B4718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89" y="842393"/>
            <a:ext cx="9760100" cy="4922763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5000">
                <a:schemeClr val="accent1">
                  <a:lumMod val="45000"/>
                  <a:lumOff val="55000"/>
                </a:schemeClr>
              </a:gs>
              <a:gs pos="39000">
                <a:schemeClr val="accent1">
                  <a:lumMod val="45000"/>
                  <a:lumOff val="55000"/>
                </a:schemeClr>
              </a:gs>
              <a:gs pos="76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5B0114-BE01-9F50-0E6A-62636B769C22}"/>
              </a:ext>
            </a:extLst>
          </p:cNvPr>
          <p:cNvSpPr txBox="1"/>
          <p:nvPr/>
        </p:nvSpPr>
        <p:spPr>
          <a:xfrm>
            <a:off x="791110" y="5859887"/>
            <a:ext cx="70986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/>
              <a:t>This is the collected Raw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83B03A-52D4-641C-4B0B-F1229E15B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10" y="721191"/>
            <a:ext cx="10130319" cy="512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445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004B95-168A-C7CE-C394-0F4C135EB467}"/>
              </a:ext>
            </a:extLst>
          </p:cNvPr>
          <p:cNvSpPr txBox="1"/>
          <p:nvPr/>
        </p:nvSpPr>
        <p:spPr>
          <a:xfrm>
            <a:off x="1143391" y="1084207"/>
            <a:ext cx="10270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CLEANING STEPS ::</a:t>
            </a:r>
          </a:p>
        </p:txBody>
      </p:sp>
      <p:sp>
        <p:nvSpPr>
          <p:cNvPr id="3" name="Google Shape;50;p2">
            <a:extLst>
              <a:ext uri="{FF2B5EF4-FFF2-40B4-BE49-F238E27FC236}">
                <a16:creationId xmlns:a16="http://schemas.microsoft.com/office/drawing/2014/main" id="{52485D09-F145-5310-A646-3F249062FB57}"/>
              </a:ext>
            </a:extLst>
          </p:cNvPr>
          <p:cNvSpPr txBox="1"/>
          <p:nvPr/>
        </p:nvSpPr>
        <p:spPr>
          <a:xfrm>
            <a:off x="1143391" y="2142728"/>
            <a:ext cx="7534070" cy="3416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Removing special characters and converting </a:t>
            </a:r>
            <a:r>
              <a:rPr lang="en-IN" sz="2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types. </a:t>
            </a:r>
            <a:endParaRPr lang="en-IN" sz="24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Searching  for missing  and nan values and filling                  them with the techniques.  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Searching for Duplicate Values.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IN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Finding Outliers and removing </a:t>
            </a:r>
          </a:p>
          <a:p>
            <a:pPr marL="342900" indent="-342900">
              <a:lnSpc>
                <a:spcPct val="150000"/>
              </a:lnSpc>
              <a:buClr>
                <a:schemeClr val="dk1"/>
              </a:buClr>
              <a:buSzPts val="1800"/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The Final Data Structure is with </a:t>
            </a:r>
            <a:r>
              <a:rPr lang="en-US" sz="2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570 rows </a:t>
            </a:r>
            <a:r>
              <a:rPr lang="en-US" sz="2400" dirty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and </a:t>
            </a:r>
            <a:r>
              <a:rPr lang="en-US" sz="24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/>
              </a:rPr>
              <a:t>8 columns</a:t>
            </a:r>
            <a:endParaRPr lang="en-US" sz="3200" dirty="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3469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2973</TotalTime>
  <Words>743</Words>
  <Application>Microsoft Office PowerPoint</Application>
  <PresentationFormat>Widescreen</PresentationFormat>
  <Paragraphs>105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Bahnschrift</vt:lpstr>
      <vt:lpstr>Helvetica Neue</vt:lpstr>
      <vt:lpstr>Lato Black</vt:lpstr>
      <vt:lpstr>Arial</vt:lpstr>
      <vt:lpstr>Calibri</vt:lpstr>
      <vt:lpstr>Wingdings</vt:lpstr>
      <vt:lpstr>Times New Roman</vt:lpstr>
      <vt:lpstr>Garamond</vt:lpstr>
      <vt:lpstr>Cambria</vt:lpstr>
      <vt:lpstr>Arabic Typesetting</vt:lpstr>
      <vt:lpstr>Organic</vt:lpstr>
      <vt:lpstr>PowerPoint Presentation</vt:lpstr>
      <vt:lpstr>About 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Raghu Ram Aduri</dc:creator>
  <cp:lastModifiedBy>ismail - [2010]</cp:lastModifiedBy>
  <cp:revision>47</cp:revision>
  <dcterms:created xsi:type="dcterms:W3CDTF">2021-02-16T05:19:01Z</dcterms:created>
  <dcterms:modified xsi:type="dcterms:W3CDTF">2023-06-19T09:35:29Z</dcterms:modified>
</cp:coreProperties>
</file>